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60" r:id="rId7"/>
    <p:sldId id="261" r:id="rId8"/>
    <p:sldId id="262" r:id="rId9"/>
    <p:sldId id="263" r:id="rId10"/>
    <p:sldId id="273" r:id="rId11"/>
    <p:sldId id="264" r:id="rId12"/>
    <p:sldId id="265" r:id="rId13"/>
    <p:sldId id="266" r:id="rId14"/>
    <p:sldId id="274" r:id="rId15"/>
    <p:sldId id="267" r:id="rId16"/>
    <p:sldId id="275" r:id="rId17"/>
    <p:sldId id="276" r:id="rId18"/>
    <p:sldId id="277" r:id="rId19"/>
    <p:sldId id="258" r:id="rId20"/>
    <p:sldId id="283" r:id="rId21"/>
    <p:sldId id="278" r:id="rId22"/>
    <p:sldId id="280" r:id="rId23"/>
    <p:sldId id="282"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gDdKeb98ltuqhyMv7fq4A==" hashData="itIn1IpC62B6Iwmty0+i/J1X95sZkGh4GvYbMcS+BeJoY7boVV7skOtCpveCFL6VONXC8sLltJUUxVwE5QpAg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66"/>
    <a:srgbClr val="003399"/>
    <a:srgbClr val="990033"/>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E5759-EF76-4BD3-9D1D-272F68A18765}" v="27" dt="2021-10-19T08:11:20.765"/>
    <p1510:client id="{7C54D62D-22EB-4BCA-B6F9-329DE8094A19}" v="1794" dt="2021-10-18T12:17:15.526"/>
    <p1510:client id="{D2D5A515-C8ED-477D-8B45-E2E8F1B7076B}" v="8" dt="2021-10-18T11:54:2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71" autoAdjust="0"/>
    <p:restoredTop sz="94660"/>
  </p:normalViewPr>
  <p:slideViewPr>
    <p:cSldViewPr snapToGrid="0">
      <p:cViewPr varScale="1">
        <p:scale>
          <a:sx n="86" d="100"/>
          <a:sy n="86" d="100"/>
        </p:scale>
        <p:origin x="202"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8452-8B27-47F0-85AA-ABABE1DB9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75E313-AD36-4A41-8D56-B3C42F2F3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20464C-552D-44A6-84DC-BD74E9A8E06F}"/>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6DF27A64-3C6B-4977-B8F7-3E897E78B6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36EEF-387D-46EB-B25A-CBAA9749E47A}"/>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334090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ABFC-556F-48B1-B464-0482AC5F09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AEF0D0-3883-492C-B7AE-642C6631F6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11E448-B8FF-4E16-A9A3-A741AC9F3539}"/>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F6CFCD8F-AB7D-4426-BF71-B232A8EE6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37C011-9A5F-4550-B3AB-BD6C9FEBD7EC}"/>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106596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9BE8E7-E1A1-4E42-A61C-91F0F74481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E41408-8F58-4CC2-9264-3F853BF22E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2B34DC-BFC1-49DB-B17B-EC76FEB9711D}"/>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739C483A-0E30-4EB5-A675-D6A640872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571B2E-966B-45E1-B322-D336EFA81A8E}"/>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2897989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5637-9439-4F45-B9E3-F9C4477102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553C19-721A-4BDA-932F-FB4394C5C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87A97A-D8F5-4A76-918C-E9D39C5038F1}"/>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50508688-81E0-4E69-91AF-17AD7B431A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24E30F-A195-43A3-8225-A267E2B3BA78}"/>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2388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42A5-019A-494B-A5E4-71FD7C148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88C261-FDBC-415D-B0CC-C09D6D175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15976-B3CF-4CAD-A15F-22DB477C38B3}"/>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B02D9F8F-D42F-4FA8-B5FE-E83CA689FF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694437-F872-4615-87DE-D06FCAA52017}"/>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31192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EBE4-CD90-4BDF-9901-C68B944E76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AD8A6A-E686-4605-AE6A-C872628A0B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622055-863C-4C9F-9198-254C772C71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02B72C-4860-4E53-987D-7ECF619CB589}"/>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6" name="Footer Placeholder 5">
            <a:extLst>
              <a:ext uri="{FF2B5EF4-FFF2-40B4-BE49-F238E27FC236}">
                <a16:creationId xmlns:a16="http://schemas.microsoft.com/office/drawing/2014/main" id="{A96AC6C1-9EEC-4660-9F50-12679BB014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EFA5F-F2C7-44B0-B41A-F77493583A55}"/>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83631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EEF-B737-4057-99C4-6D7FCE8357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B538EE-EAF7-4A6A-AF5D-01FFBC7D7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A8C65-B2D3-4C74-9821-4F453E661A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0F77DD-7C2A-4E4D-AE37-DA956A09D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A244C7-883B-41E4-B529-E8A503973B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42F95F-1FB2-4CF3-8D16-F494C0D708B1}"/>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8" name="Footer Placeholder 7">
            <a:extLst>
              <a:ext uri="{FF2B5EF4-FFF2-40B4-BE49-F238E27FC236}">
                <a16:creationId xmlns:a16="http://schemas.microsoft.com/office/drawing/2014/main" id="{DD7C3BAB-571A-40C7-A777-910E10C2FC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ECEDB37-F9A4-4544-9FD6-60F9ACE16D3E}"/>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378048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11C8-4800-4E83-BC1B-17E09E1740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DC9CA2-78FE-4F38-BA10-4C64B0259C5C}"/>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4" name="Footer Placeholder 3">
            <a:extLst>
              <a:ext uri="{FF2B5EF4-FFF2-40B4-BE49-F238E27FC236}">
                <a16:creationId xmlns:a16="http://schemas.microsoft.com/office/drawing/2014/main" id="{83E7498F-346E-451A-AF8A-D7F59D6585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1773A3-6BB9-4C03-955E-5442CFE0E1C0}"/>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179189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1C5A0B-2ACD-41D8-A79E-95E6E4B88FE1}"/>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3" name="Footer Placeholder 2">
            <a:extLst>
              <a:ext uri="{FF2B5EF4-FFF2-40B4-BE49-F238E27FC236}">
                <a16:creationId xmlns:a16="http://schemas.microsoft.com/office/drawing/2014/main" id="{E348DE63-092B-4DE1-9270-885E818CFE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518FD8-1634-4FA2-8D4A-D5EE1C144226}"/>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148727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C859-C1C9-4038-9348-EF3AF09D6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C2BB65-73F8-4417-82FD-5567EF7BD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A6A2E0-4431-4D62-BE4F-5677D7A9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D53EA-72A1-483B-94D0-33DC0CDC1C21}"/>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6" name="Footer Placeholder 5">
            <a:extLst>
              <a:ext uri="{FF2B5EF4-FFF2-40B4-BE49-F238E27FC236}">
                <a16:creationId xmlns:a16="http://schemas.microsoft.com/office/drawing/2014/main" id="{F782FB12-B9C3-4BBA-952E-E33FBF3CAB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9DD9CD-C321-4963-818F-8E19A8F503F4}"/>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116979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64EE-14F3-4B1A-9F97-4CEAE02F4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F269E6-AE6D-47D3-9AD2-C979043FB8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1E1AEF-8D6B-43C2-A3E1-5A0758732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5F9E-F662-4E78-BE73-08B9D307FA83}"/>
              </a:ext>
            </a:extLst>
          </p:cNvPr>
          <p:cNvSpPr>
            <a:spLocks noGrp="1"/>
          </p:cNvSpPr>
          <p:nvPr>
            <p:ph type="dt" sz="half" idx="10"/>
          </p:nvPr>
        </p:nvSpPr>
        <p:spPr/>
        <p:txBody>
          <a:bodyPr/>
          <a:lstStyle/>
          <a:p>
            <a:fld id="{45093C7D-C009-4ABC-9750-F1E55A7FA982}" type="datetimeFigureOut">
              <a:rPr lang="en-GB" smtClean="0"/>
              <a:t>19/10/2021</a:t>
            </a:fld>
            <a:endParaRPr lang="en-GB"/>
          </a:p>
        </p:txBody>
      </p:sp>
      <p:sp>
        <p:nvSpPr>
          <p:cNvPr id="6" name="Footer Placeholder 5">
            <a:extLst>
              <a:ext uri="{FF2B5EF4-FFF2-40B4-BE49-F238E27FC236}">
                <a16:creationId xmlns:a16="http://schemas.microsoft.com/office/drawing/2014/main" id="{9A2DD440-9BA3-4686-ACEA-0A38BC8A84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A0FF4E-DB92-4880-98FE-07B7E308D840}"/>
              </a:ext>
            </a:extLst>
          </p:cNvPr>
          <p:cNvSpPr>
            <a:spLocks noGrp="1"/>
          </p:cNvSpPr>
          <p:nvPr>
            <p:ph type="sldNum" sz="quarter" idx="12"/>
          </p:nvPr>
        </p:nvSpPr>
        <p:spPr/>
        <p:txBody>
          <a:bodyPr/>
          <a:lstStyle/>
          <a:p>
            <a:fld id="{3D5D7358-A17B-420A-ABC9-C171986ED7BE}" type="slidenum">
              <a:rPr lang="en-GB" smtClean="0"/>
              <a:t>‹#›</a:t>
            </a:fld>
            <a:endParaRPr lang="en-GB"/>
          </a:p>
        </p:txBody>
      </p:sp>
    </p:spTree>
    <p:extLst>
      <p:ext uri="{BB962C8B-B14F-4D97-AF65-F5344CB8AC3E}">
        <p14:creationId xmlns:p14="http://schemas.microsoft.com/office/powerpoint/2010/main" val="62885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03AC6-9D94-4951-9470-9A17FDE80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CB891-53AB-4B9E-93B9-F88334503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1D1B64-CA20-4AEF-AC01-23C415EE3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93C7D-C009-4ABC-9750-F1E55A7FA982}" type="datetimeFigureOut">
              <a:rPr lang="en-GB" smtClean="0"/>
              <a:t>19/10/2021</a:t>
            </a:fld>
            <a:endParaRPr lang="en-GB"/>
          </a:p>
        </p:txBody>
      </p:sp>
      <p:sp>
        <p:nvSpPr>
          <p:cNvPr id="5" name="Footer Placeholder 4">
            <a:extLst>
              <a:ext uri="{FF2B5EF4-FFF2-40B4-BE49-F238E27FC236}">
                <a16:creationId xmlns:a16="http://schemas.microsoft.com/office/drawing/2014/main" id="{CC7AB721-E362-4E56-94C4-0877C01009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EB3E6F-9328-4598-BCD7-91399E35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D7358-A17B-420A-ABC9-C171986ED7BE}" type="slidenum">
              <a:rPr lang="en-GB" smtClean="0"/>
              <a:t>‹#›</a:t>
            </a:fld>
            <a:endParaRPr lang="en-GB"/>
          </a:p>
        </p:txBody>
      </p:sp>
    </p:spTree>
    <p:extLst>
      <p:ext uri="{BB962C8B-B14F-4D97-AF65-F5344CB8AC3E}">
        <p14:creationId xmlns:p14="http://schemas.microsoft.com/office/powerpoint/2010/main" val="3387536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tock.adobe.com/uk/contributor/205355035/kateryna-kon?load_type=author&amp;prev_url=detail"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Payscale.com" TargetMode="External"/><Relationship Id="rId2" Type="http://schemas.openxmlformats.org/officeDocument/2006/relationships/hyperlink" Target="https://www.northwestern.edu/"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ock.adobe.com/uk/contributor/207763289/fantastic?load_type=author&amp;prev_url=detai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uturumcareers.com/mapping-every-protein-in-the-human-body" TargetMode="Externa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hyperlink" Target="https://futurumcareers.com/Neil-Kelleher_activity-sheet.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tock.adobe.com/uk/contributor/207763289/fantastic?load_type=author&amp;prev_url=detai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t="12289" r="-1" b="3955"/>
          <a:stretch/>
        </p:blipFill>
        <p:spPr>
          <a:xfrm>
            <a:off x="321733" y="321733"/>
            <a:ext cx="11548534" cy="6214534"/>
          </a:xfrm>
          <a:prstGeom prst="rect">
            <a:avLst/>
          </a:prstGeom>
        </p:spPr>
      </p:pic>
      <p:sp>
        <p:nvSpPr>
          <p:cNvPr id="7" name="Title 1">
            <a:extLst>
              <a:ext uri="{FF2B5EF4-FFF2-40B4-BE49-F238E27FC236}">
                <a16:creationId xmlns:a16="http://schemas.microsoft.com/office/drawing/2014/main" id="{48FD246F-4FA8-432A-B4C7-399CD7746D41}"/>
              </a:ext>
            </a:extLst>
          </p:cNvPr>
          <p:cNvSpPr txBox="1">
            <a:spLocks/>
          </p:cNvSpPr>
          <p:nvPr/>
        </p:nvSpPr>
        <p:spPr>
          <a:xfrm>
            <a:off x="7553476" y="4740188"/>
            <a:ext cx="4112744" cy="1498052"/>
          </a:xfrm>
          <a:prstGeom prst="rect">
            <a:avLst/>
          </a:prstGeom>
          <a:solidFill>
            <a:schemeClr val="tx1">
              <a:lumMod val="95000"/>
              <a:alpha val="71000"/>
            </a:schemeClr>
          </a:solidFill>
          <a:ln w="60325">
            <a:solidFill>
              <a:schemeClr val="accent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b="1" dirty="0">
                <a:solidFill>
                  <a:srgbClr val="002060"/>
                </a:solidFill>
              </a:rPr>
              <a:t>PROTEOMICS</a:t>
            </a:r>
            <a:r>
              <a:rPr lang="en-GB" sz="2800" b="1" dirty="0"/>
              <a:t> </a:t>
            </a:r>
            <a:br>
              <a:rPr lang="en-GB" sz="2800" dirty="0"/>
            </a:br>
            <a:r>
              <a:rPr lang="en-GB" sz="2800" dirty="0">
                <a:solidFill>
                  <a:srgbClr val="002060"/>
                </a:solidFill>
              </a:rPr>
              <a:t>with</a:t>
            </a:r>
            <a:br>
              <a:rPr lang="en-GB" sz="2800" dirty="0"/>
            </a:br>
            <a:r>
              <a:rPr lang="en-GB" sz="2800" dirty="0">
                <a:solidFill>
                  <a:srgbClr val="990033"/>
                </a:solidFill>
              </a:rPr>
              <a:t>PROFESSOR NEIL KELLEHER</a:t>
            </a:r>
          </a:p>
        </p:txBody>
      </p:sp>
      <p:sp>
        <p:nvSpPr>
          <p:cNvPr id="6" name="TextBox 5">
            <a:extLst>
              <a:ext uri="{FF2B5EF4-FFF2-40B4-BE49-F238E27FC236}">
                <a16:creationId xmlns:a16="http://schemas.microsoft.com/office/drawing/2014/main" id="{B5069523-3BC1-4154-830B-6C9F3D805247}"/>
              </a:ext>
            </a:extLst>
          </p:cNvPr>
          <p:cNvSpPr txBox="1"/>
          <p:nvPr/>
        </p:nvSpPr>
        <p:spPr>
          <a:xfrm>
            <a:off x="321733" y="5822741"/>
            <a:ext cx="2020187" cy="830997"/>
          </a:xfrm>
          <a:prstGeom prst="rect">
            <a:avLst/>
          </a:prstGeom>
          <a:noFill/>
        </p:spPr>
        <p:txBody>
          <a:bodyPr wrap="square">
            <a:spAutoFit/>
          </a:bodyPr>
          <a:lstStyle/>
          <a:p>
            <a:pPr fontAlgn="base"/>
            <a:r>
              <a:rPr lang="en-GB" sz="800" b="0" i="0" dirty="0">
                <a:solidFill>
                  <a:srgbClr val="000000"/>
                </a:solidFill>
                <a:effectLst/>
                <a:latin typeface="adobe-clean"/>
              </a:rPr>
              <a:t>Molecular model of interferon-gamma 3D illustration. IFN-gamma is a protein produced by leukocytes and involved in innate immune response against viral infections. </a:t>
            </a:r>
            <a:r>
              <a:rPr lang="en-GB" sz="800" b="0" i="0" dirty="0">
                <a:solidFill>
                  <a:srgbClr val="8E8E8E"/>
                </a:solidFill>
                <a:effectLst/>
                <a:latin typeface="adobe-clean"/>
              </a:rPr>
              <a:t>By </a:t>
            </a:r>
            <a:r>
              <a:rPr lang="en-GB" sz="800" b="0" i="0" u="none" strike="noStrike" dirty="0" err="1">
                <a:solidFill>
                  <a:srgbClr val="2680EB"/>
                </a:solidFill>
                <a:effectLst/>
                <a:latin typeface="adobe-clean"/>
                <a:hlinkClick r:id="rId3"/>
              </a:rPr>
              <a:t>Kateryna_Kon</a:t>
            </a:r>
            <a:endParaRPr lang="en-GB" sz="800" b="0" i="0" dirty="0">
              <a:solidFill>
                <a:srgbClr val="000000"/>
              </a:solidFill>
              <a:effectLst/>
              <a:latin typeface="adobe-clean"/>
            </a:endParaRPr>
          </a:p>
          <a:p>
            <a:pPr algn="l" fontAlgn="base"/>
            <a:endParaRPr lang="en-GB" sz="800" b="0" i="0" dirty="0">
              <a:solidFill>
                <a:srgbClr val="000000"/>
              </a:solidFill>
              <a:effectLst/>
              <a:latin typeface="adobe-clean"/>
            </a:endParaRPr>
          </a:p>
        </p:txBody>
      </p:sp>
    </p:spTree>
    <p:extLst>
      <p:ext uri="{BB962C8B-B14F-4D97-AF65-F5344CB8AC3E}">
        <p14:creationId xmlns:p14="http://schemas.microsoft.com/office/powerpoint/2010/main" val="11897811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559407"/>
            <a:ext cx="6587982" cy="5739187"/>
          </a:xfrm>
          <a:solidFill>
            <a:schemeClr val="bg1">
              <a:lumMod val="95000"/>
            </a:schemeClr>
          </a:solidFill>
        </p:spPr>
        <p:txBody>
          <a:bodyPr>
            <a:noAutofit/>
          </a:bodyPr>
          <a:lstStyle/>
          <a:p>
            <a:pPr marL="0" indent="0" algn="l">
              <a:lnSpc>
                <a:spcPct val="100000"/>
              </a:lnSpc>
              <a:spcBef>
                <a:spcPts val="0"/>
              </a:spcBef>
              <a:buNone/>
            </a:pPr>
            <a:r>
              <a:rPr lang="en-GB" sz="1800" dirty="0">
                <a:latin typeface="Calibri Light" panose="020F0302020204030204" pitchFamily="34" charset="0"/>
                <a:cs typeface="Calibri Light" panose="020F0302020204030204" pitchFamily="34" charset="0"/>
              </a:rPr>
              <a:t>T</a:t>
            </a:r>
            <a:r>
              <a:rPr lang="en-GB" sz="1800" b="0" i="0" u="none" strike="noStrike" baseline="0" dirty="0">
                <a:latin typeface="Calibri Light" panose="020F0302020204030204" pitchFamily="34" charset="0"/>
                <a:cs typeface="Calibri Light" panose="020F0302020204030204" pitchFamily="34" charset="0"/>
              </a:rPr>
              <a:t>he project could also help with developing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cures</a:t>
            </a:r>
            <a:r>
              <a:rPr lang="en-GB" sz="1800" b="0" i="0" u="none" strike="noStrike" baseline="0" dirty="0">
                <a:latin typeface="Calibri Light" panose="020F0302020204030204" pitchFamily="34" charset="0"/>
                <a:cs typeface="Calibri Light" panose="020F0302020204030204" pitchFamily="34" charset="0"/>
              </a:rPr>
              <a:t>. </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Protein-based drugs </a:t>
            </a:r>
            <a:r>
              <a:rPr lang="en-GB" sz="1800" b="0" i="0" u="none" strike="noStrike" baseline="0" dirty="0">
                <a:latin typeface="Calibri Light" panose="020F0302020204030204" pitchFamily="34" charset="0"/>
                <a:cs typeface="Calibri Light" panose="020F0302020204030204" pitchFamily="34" charset="0"/>
              </a:rPr>
              <a:t>function by detecting and attacking certain proteins – for instance, the </a:t>
            </a:r>
            <a:r>
              <a:rPr lang="en-GB" sz="1800" b="0" i="0" u="none" strike="noStrike" baseline="0" dirty="0" err="1">
                <a:latin typeface="Calibri Light" panose="020F0302020204030204" pitchFamily="34" charset="0"/>
                <a:cs typeface="Calibri Light" panose="020F0302020204030204" pitchFamily="34" charset="0"/>
              </a:rPr>
              <a:t>proteoforms</a:t>
            </a:r>
            <a:r>
              <a:rPr lang="en-GB" sz="1800" b="0" i="0" u="none" strike="noStrike" baseline="0" dirty="0">
                <a:latin typeface="Calibri Light" panose="020F0302020204030204" pitchFamily="34" charset="0"/>
                <a:cs typeface="Calibri Light" panose="020F0302020204030204" pitchFamily="34" charset="0"/>
              </a:rPr>
              <a:t> that exist on the surface of cancer cells. The more </a:t>
            </a:r>
            <a:r>
              <a:rPr lang="en-GB" sz="1800" b="0" i="0" u="none" strike="noStrike" baseline="0" dirty="0" err="1">
                <a:latin typeface="Calibri Light" panose="020F0302020204030204" pitchFamily="34" charset="0"/>
                <a:cs typeface="Calibri Light" panose="020F0302020204030204" pitchFamily="34" charset="0"/>
              </a:rPr>
              <a:t>proteoforms</a:t>
            </a:r>
            <a:r>
              <a:rPr lang="en-GB" sz="1800" b="0" i="0" u="none" strike="noStrike" baseline="0" dirty="0">
                <a:latin typeface="Calibri Light" panose="020F0302020204030204" pitchFamily="34" charset="0"/>
                <a:cs typeface="Calibri Light" panose="020F0302020204030204" pitchFamily="34" charset="0"/>
              </a:rPr>
              <a:t> that are known, the easier it becomes to develop </a:t>
            </a:r>
            <a:r>
              <a:rPr lang="en-GB" sz="1800" b="0" i="0" u="none" strike="noStrike" baseline="0" dirty="0">
                <a:solidFill>
                  <a:srgbClr val="0070C0"/>
                </a:solidFill>
                <a:latin typeface="Calibri Light" panose="020F0302020204030204" pitchFamily="34" charset="0"/>
                <a:cs typeface="Calibri Light" panose="020F0302020204030204" pitchFamily="34" charset="0"/>
              </a:rPr>
              <a:t>highly specific treatments</a:t>
            </a:r>
            <a:r>
              <a:rPr lang="en-GB" sz="1800" b="0" i="0" u="none" strike="noStrike" baseline="0" dirty="0">
                <a:latin typeface="Calibri Light" panose="020F0302020204030204" pitchFamily="34" charset="0"/>
                <a:cs typeface="Calibri Light" panose="020F0302020204030204" pitchFamily="34" charset="0"/>
              </a:rPr>
              <a:t>.</a:t>
            </a:r>
          </a:p>
          <a:p>
            <a:pPr marL="0" indent="0" algn="l">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Despite massive advances in medicine in recent decades, a lot of detection and treatment methods are still very generalist.</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For </a:t>
            </a:r>
            <a:r>
              <a:rPr lang="en-GB" sz="1800" dirty="0">
                <a:latin typeface="Calibri Light" panose="020F0302020204030204" pitchFamily="34" charset="0"/>
                <a:cs typeface="Calibri Light" panose="020F0302020204030204" pitchFamily="34" charset="0"/>
              </a:rPr>
              <a:t>example</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chemotherapy </a:t>
            </a:r>
            <a:r>
              <a:rPr lang="en-GB" sz="1800" b="0" i="0" u="none" strike="noStrike" baseline="0" dirty="0">
                <a:latin typeface="Calibri Light" panose="020F0302020204030204" pitchFamily="34" charset="0"/>
                <a:cs typeface="Calibri Light" panose="020F0302020204030204" pitchFamily="34" charset="0"/>
              </a:rPr>
              <a:t>treatment does not just target cancer cells, and can take a severe toll on the rest of the body too. </a:t>
            </a:r>
            <a:r>
              <a:rPr lang="en-GB" sz="1800" b="0" i="0" u="none" strike="noStrike" baseline="0" dirty="0">
                <a:solidFill>
                  <a:srgbClr val="0070C0"/>
                </a:solidFill>
                <a:latin typeface="Calibri Light" panose="020F0302020204030204" pitchFamily="34" charset="0"/>
                <a:cs typeface="Calibri Light" panose="020F0302020204030204" pitchFamily="34" charset="0"/>
              </a:rPr>
              <a:t>The Human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Proteoform</a:t>
            </a:r>
            <a:r>
              <a:rPr lang="en-GB" sz="1800" b="0" i="0" u="none" strike="noStrike" baseline="0" dirty="0">
                <a:solidFill>
                  <a:srgbClr val="0070C0"/>
                </a:solidFill>
                <a:latin typeface="Calibri Light" panose="020F0302020204030204" pitchFamily="34" charset="0"/>
                <a:cs typeface="Calibri Light" panose="020F0302020204030204" pitchFamily="34" charset="0"/>
              </a:rPr>
              <a:t> Project </a:t>
            </a:r>
            <a:r>
              <a:rPr lang="en-GB" sz="1800" b="0" i="0" u="none" strike="noStrike" baseline="0" dirty="0">
                <a:latin typeface="Calibri Light" panose="020F0302020204030204" pitchFamily="34" charset="0"/>
                <a:cs typeface="Calibri Light" panose="020F0302020204030204" pitchFamily="34" charset="0"/>
              </a:rPr>
              <a:t>has the potential revolutionise medicine forever.</a:t>
            </a:r>
          </a:p>
          <a:p>
            <a:pPr marL="0" indent="0" algn="l">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Neil’s vision reminds us that unwavering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ambition</a:t>
            </a:r>
            <a:r>
              <a:rPr lang="en-GB" sz="1800" b="0" i="0" u="none" strike="noStrike" baseline="0" dirty="0">
                <a:latin typeface="Calibri Light" panose="020F0302020204030204" pitchFamily="34" charset="0"/>
                <a:cs typeface="Calibri Light" panose="020F0302020204030204" pitchFamily="34" charset="0"/>
              </a:rPr>
              <a:t> and a willingness to take </a:t>
            </a:r>
            <a:r>
              <a:rPr lang="en-GB" sz="1800" b="0" i="0" u="none" strike="noStrike" baseline="0" dirty="0">
                <a:solidFill>
                  <a:srgbClr val="0070C0"/>
                </a:solidFill>
                <a:latin typeface="Calibri Light" panose="020F0302020204030204" pitchFamily="34" charset="0"/>
                <a:cs typeface="Calibri Light" panose="020F0302020204030204" pitchFamily="34" charset="0"/>
              </a:rPr>
              <a:t>risks</a:t>
            </a:r>
            <a:r>
              <a:rPr lang="en-GB" sz="1800" b="0" i="0" u="none" strike="noStrike" baseline="0" dirty="0">
                <a:latin typeface="Calibri Light" panose="020F0302020204030204" pitchFamily="34" charset="0"/>
                <a:cs typeface="Calibri Light" panose="020F0302020204030204" pitchFamily="34" charset="0"/>
              </a:rPr>
              <a:t> can lead people to great things.</a:t>
            </a: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9051" r="19051"/>
          <a:stretch/>
        </p:blipFill>
        <p:spPr>
          <a:xfrm>
            <a:off x="8205634" y="722376"/>
            <a:ext cx="3337560" cy="5413248"/>
          </a:xfrm>
          <a:prstGeom prst="rect">
            <a:avLst/>
          </a:prstGeom>
          <a:effectLst/>
        </p:spPr>
      </p:pic>
      <p:sp>
        <p:nvSpPr>
          <p:cNvPr id="2" name="TextBox 1">
            <a:extLst>
              <a:ext uri="{FF2B5EF4-FFF2-40B4-BE49-F238E27FC236}">
                <a16:creationId xmlns:a16="http://schemas.microsoft.com/office/drawing/2014/main" id="{2230076F-FC1D-4CE0-8238-D992B36B2FBE}"/>
              </a:ext>
            </a:extLst>
          </p:cNvPr>
          <p:cNvSpPr txBox="1"/>
          <p:nvPr/>
        </p:nvSpPr>
        <p:spPr>
          <a:xfrm>
            <a:off x="8041042" y="6424408"/>
            <a:ext cx="3792995" cy="307777"/>
          </a:xfrm>
          <a:prstGeom prst="rect">
            <a:avLst/>
          </a:prstGeom>
          <a:noFill/>
        </p:spPr>
        <p:txBody>
          <a:bodyPr wrap="square" rtlCol="0">
            <a:spAutoFit/>
          </a:bodyPr>
          <a:lstStyle/>
          <a:p>
            <a:pPr algn="ctr"/>
            <a:r>
              <a:rPr lang="en-GB" sz="1400" b="0" i="1" u="none" strike="noStrike" baseline="0" dirty="0" err="1">
                <a:solidFill>
                  <a:srgbClr val="000000"/>
                </a:solidFill>
                <a:latin typeface="Calibri Light" panose="020F0302020204030204" pitchFamily="34" charset="0"/>
                <a:cs typeface="Calibri Light" panose="020F0302020204030204" pitchFamily="34" charset="0"/>
              </a:rPr>
              <a:t>COVID_vaccine___RBD</a:t>
            </a:r>
            <a:r>
              <a:rPr lang="en-GB" sz="1400" b="0" i="1" u="none" strike="noStrike" baseline="0" dirty="0">
                <a:solidFill>
                  <a:srgbClr val="000000"/>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195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t="12289" r="-1" b="3955"/>
          <a:stretch/>
        </p:blipFill>
        <p:spPr>
          <a:xfrm>
            <a:off x="321733" y="321733"/>
            <a:ext cx="11548534" cy="6214534"/>
          </a:xfrm>
          <a:prstGeom prst="rect">
            <a:avLst/>
          </a:prstGeom>
        </p:spPr>
      </p:pic>
      <p:sp>
        <p:nvSpPr>
          <p:cNvPr id="7" name="Title 1">
            <a:extLst>
              <a:ext uri="{FF2B5EF4-FFF2-40B4-BE49-F238E27FC236}">
                <a16:creationId xmlns:a16="http://schemas.microsoft.com/office/drawing/2014/main" id="{48FD246F-4FA8-432A-B4C7-399CD7746D41}"/>
              </a:ext>
            </a:extLst>
          </p:cNvPr>
          <p:cNvSpPr txBox="1">
            <a:spLocks/>
          </p:cNvSpPr>
          <p:nvPr/>
        </p:nvSpPr>
        <p:spPr>
          <a:xfrm>
            <a:off x="731520" y="2550160"/>
            <a:ext cx="10934700" cy="3688080"/>
          </a:xfrm>
          <a:prstGeom prst="rect">
            <a:avLst/>
          </a:prstGeom>
          <a:solidFill>
            <a:schemeClr val="tx1">
              <a:lumMod val="95000"/>
              <a:alpha val="94000"/>
            </a:schemeClr>
          </a:solidFill>
          <a:ln w="60325">
            <a:solidFill>
              <a:schemeClr val="accent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dirty="0">
                <a:solidFill>
                  <a:srgbClr val="002060"/>
                </a:solidFill>
              </a:rPr>
              <a:t>TALKING POINTS</a:t>
            </a:r>
          </a:p>
          <a:p>
            <a:pPr algn="ctr">
              <a:lnSpc>
                <a:spcPct val="100000"/>
              </a:lnSpc>
            </a:pPr>
            <a:endParaRPr lang="en-GB" sz="2800" dirty="0">
              <a:solidFill>
                <a:srgbClr val="002060"/>
              </a:solidFill>
            </a:endParaRPr>
          </a:p>
          <a:p>
            <a:pPr algn="ctr">
              <a:lnSpc>
                <a:spcPct val="100000"/>
              </a:lnSpc>
            </a:pPr>
            <a:r>
              <a:rPr lang="en-GB" sz="2000" dirty="0">
                <a:solidFill>
                  <a:srgbClr val="006666"/>
                </a:solidFill>
              </a:rPr>
              <a:t>If it will only cost $1 to catalogue each </a:t>
            </a:r>
            <a:r>
              <a:rPr lang="en-GB" sz="2000" dirty="0" err="1">
                <a:solidFill>
                  <a:srgbClr val="006666"/>
                </a:solidFill>
              </a:rPr>
              <a:t>proteoform</a:t>
            </a:r>
            <a:r>
              <a:rPr lang="en-GB" sz="2000" dirty="0">
                <a:solidFill>
                  <a:srgbClr val="006666"/>
                </a:solidFill>
              </a:rPr>
              <a:t>, why will this project still take many years to complete?</a:t>
            </a:r>
          </a:p>
          <a:p>
            <a:pPr algn="ctr">
              <a:lnSpc>
                <a:spcPct val="100000"/>
              </a:lnSpc>
            </a:pPr>
            <a:endParaRPr lang="en-GB" sz="2000" dirty="0">
              <a:solidFill>
                <a:srgbClr val="006666"/>
              </a:solidFill>
            </a:endParaRPr>
          </a:p>
          <a:p>
            <a:pPr algn="ctr">
              <a:lnSpc>
                <a:spcPct val="100000"/>
              </a:lnSpc>
            </a:pPr>
            <a:r>
              <a:rPr lang="en-GB" sz="2000" dirty="0">
                <a:solidFill>
                  <a:srgbClr val="0070C0"/>
                </a:solidFill>
              </a:rPr>
              <a:t>Why do you think the worldwide consortium that Neil refers to is important for the success of this project?</a:t>
            </a:r>
          </a:p>
          <a:p>
            <a:pPr algn="ctr">
              <a:lnSpc>
                <a:spcPct val="100000"/>
              </a:lnSpc>
            </a:pPr>
            <a:endParaRPr lang="en-GB" sz="2000" dirty="0">
              <a:solidFill>
                <a:srgbClr val="0070C0"/>
              </a:solidFill>
            </a:endParaRPr>
          </a:p>
          <a:p>
            <a:pPr algn="ctr">
              <a:lnSpc>
                <a:spcPct val="100000"/>
              </a:lnSpc>
            </a:pPr>
            <a:r>
              <a:rPr lang="en-GB" sz="2000" dirty="0">
                <a:solidFill>
                  <a:srgbClr val="0000CC"/>
                </a:solidFill>
              </a:rPr>
              <a:t>How will Neil’s project make it easier to detect disease?</a:t>
            </a:r>
          </a:p>
          <a:p>
            <a:pPr algn="ctr">
              <a:lnSpc>
                <a:spcPct val="100000"/>
              </a:lnSpc>
            </a:pPr>
            <a:endParaRPr lang="en-GB" sz="2000" dirty="0">
              <a:solidFill>
                <a:srgbClr val="0000CC"/>
              </a:solidFill>
            </a:endParaRPr>
          </a:p>
          <a:p>
            <a:pPr algn="ctr">
              <a:lnSpc>
                <a:spcPct val="100000"/>
              </a:lnSpc>
            </a:pPr>
            <a:r>
              <a:rPr lang="en-GB" sz="2000" dirty="0">
                <a:solidFill>
                  <a:srgbClr val="002060"/>
                </a:solidFill>
              </a:rPr>
              <a:t>How will it help the development of cures?</a:t>
            </a:r>
            <a:endParaRPr lang="en-GB" sz="2000" dirty="0">
              <a:solidFill>
                <a:srgbClr val="990033"/>
              </a:solidFill>
            </a:endParaRPr>
          </a:p>
        </p:txBody>
      </p:sp>
    </p:spTree>
    <p:extLst>
      <p:ext uri="{BB962C8B-B14F-4D97-AF65-F5344CB8AC3E}">
        <p14:creationId xmlns:p14="http://schemas.microsoft.com/office/powerpoint/2010/main" val="34961745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1000"/>
                                        <p:tgtEl>
                                          <p:spTgt spid="7">
                                            <p:txEl>
                                              <p:pRg st="8" end="8"/>
                                            </p:txEl>
                                          </p:spTgt>
                                        </p:tgtEl>
                                      </p:cBhvr>
                                    </p:animEffect>
                                    <p:anim calcmode="lin" valueType="num">
                                      <p:cBhvr>
                                        <p:cTn id="29"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345440" y="1347073"/>
            <a:ext cx="6726756" cy="4951521"/>
          </a:xfrm>
          <a:solidFill>
            <a:schemeClr val="bg1">
              <a:lumMod val="95000"/>
            </a:schemeClr>
          </a:solidFill>
        </p:spPr>
        <p:txBody>
          <a:bodyPr>
            <a:noAutofit/>
          </a:bodyPr>
          <a:lstStyle/>
          <a:p>
            <a:pPr marL="0" indent="0">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Proteomics is the large-scale study of proteins. It concerns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proteome</a:t>
            </a:r>
            <a:r>
              <a:rPr lang="en-GB" sz="1800" b="0" i="0" u="none" strike="noStrike" baseline="0" dirty="0">
                <a:latin typeface="Calibri Light" panose="020F0302020204030204" pitchFamily="34" charset="0"/>
                <a:cs typeface="Calibri Light" panose="020F0302020204030204" pitchFamily="34" charset="0"/>
              </a:rPr>
              <a:t>, which is the name given to the entire set of proteins within an organism. Neil explains what it is like to research in this field.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2060"/>
                </a:solidFill>
                <a:latin typeface="Calibri Light" panose="020F0302020204030204" pitchFamily="34" charset="0"/>
                <a:cs typeface="Calibri Light" panose="020F0302020204030204" pitchFamily="34" charset="0"/>
              </a:rPr>
              <a:t>WHAT DO YOU FIND MOST CHALLENGING ABOUT PROTEOMICS? </a:t>
            </a: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Unlike genomics, we cannot amplify the molecules that we study. This means we are often working with very </a:t>
            </a:r>
            <a:r>
              <a:rPr lang="en-GB" sz="1800" b="0" i="0" u="none" strike="noStrike" baseline="0" dirty="0">
                <a:solidFill>
                  <a:srgbClr val="006666"/>
                </a:solidFill>
                <a:cs typeface="Calibri Light" panose="020F0302020204030204" pitchFamily="34" charset="0"/>
              </a:rPr>
              <a:t>tiny amounts of protein</a:t>
            </a:r>
            <a:r>
              <a:rPr lang="en-GB" sz="1800" b="0" i="0" u="none" strike="noStrike" baseline="0" dirty="0">
                <a:solidFill>
                  <a:srgbClr val="006666"/>
                </a:solidFill>
                <a:latin typeface="Calibri Light" panose="020F0302020204030204" pitchFamily="34" charset="0"/>
                <a:cs typeface="Calibri Light" panose="020F0302020204030204" pitchFamily="34" charset="0"/>
              </a:rPr>
              <a:t>, which raises difficulties. This is a core challenge of proteomics, but proteins are massively important for biology, so we make it work.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2060"/>
                </a:solidFill>
                <a:latin typeface="Calibri Light" panose="020F0302020204030204" pitchFamily="34" charset="0"/>
                <a:cs typeface="Calibri Light" panose="020F0302020204030204" pitchFamily="34" charset="0"/>
              </a:rPr>
              <a:t>WHAT HAVE BEEN SOME HIGHLIGHTS OF YOUR WORK IN PROTEOMICS? </a:t>
            </a: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Going public about the </a:t>
            </a:r>
            <a:r>
              <a:rPr lang="en-GB" sz="1800" b="0" i="0" u="none" strike="noStrike" baseline="0" dirty="0">
                <a:solidFill>
                  <a:srgbClr val="006666"/>
                </a:solidFill>
                <a:cs typeface="Calibri Light" panose="020F0302020204030204" pitchFamily="34" charset="0"/>
              </a:rPr>
              <a:t>Human </a:t>
            </a:r>
            <a:r>
              <a:rPr lang="en-GB" sz="1800" b="0" i="0" u="none" strike="noStrike" baseline="0" dirty="0" err="1">
                <a:solidFill>
                  <a:srgbClr val="006666"/>
                </a:solidFill>
                <a:cs typeface="Calibri Light" panose="020F0302020204030204" pitchFamily="34" charset="0"/>
              </a:rPr>
              <a:t>Proteoform</a:t>
            </a:r>
            <a:r>
              <a:rPr lang="en-GB" sz="1800" b="0" i="0" u="none" strike="noStrike" baseline="0" dirty="0">
                <a:solidFill>
                  <a:srgbClr val="006666"/>
                </a:solidFill>
                <a:cs typeface="Calibri Light" panose="020F0302020204030204" pitchFamily="34" charset="0"/>
              </a:rPr>
              <a:t> Project </a:t>
            </a:r>
            <a:r>
              <a:rPr lang="en-GB" sz="1800" b="0" i="0" u="none" strike="noStrike" baseline="0" dirty="0">
                <a:solidFill>
                  <a:srgbClr val="006666"/>
                </a:solidFill>
                <a:latin typeface="Calibri Light" panose="020F0302020204030204" pitchFamily="34" charset="0"/>
                <a:cs typeface="Calibri Light" panose="020F0302020204030204" pitchFamily="34" charset="0"/>
              </a:rPr>
              <a:t>was a major moment for me. Additionally, I get a lot of pleasure from discovering the precise traits of proteins in the human body. This is a ‘positive feedback loop’ that has sustained my dedication over decades, despite obstacles along the way. </a:t>
            </a: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32652" r="32652"/>
          <a:stretch/>
        </p:blipFill>
        <p:spPr>
          <a:xfrm>
            <a:off x="8205634" y="722376"/>
            <a:ext cx="3337560" cy="5413248"/>
          </a:xfrm>
          <a:prstGeom prst="rect">
            <a:avLst/>
          </a:prstGeom>
          <a:effectLst/>
        </p:spPr>
      </p:pic>
      <p:sp>
        <p:nvSpPr>
          <p:cNvPr id="2" name="TextBox 1">
            <a:extLst>
              <a:ext uri="{FF2B5EF4-FFF2-40B4-BE49-F238E27FC236}">
                <a16:creationId xmlns:a16="http://schemas.microsoft.com/office/drawing/2014/main" id="{73C7F612-E2B1-4260-8DA1-62AF7D22889F}"/>
              </a:ext>
            </a:extLst>
          </p:cNvPr>
          <p:cNvSpPr txBox="1"/>
          <p:nvPr/>
        </p:nvSpPr>
        <p:spPr>
          <a:xfrm>
            <a:off x="345440" y="365760"/>
            <a:ext cx="6726756" cy="615553"/>
          </a:xfrm>
          <a:prstGeom prst="rect">
            <a:avLst/>
          </a:prstGeom>
          <a:solidFill>
            <a:schemeClr val="bg1">
              <a:lumMod val="95000"/>
            </a:schemeClr>
          </a:solidFill>
        </p:spPr>
        <p:txBody>
          <a:bodyPr wrap="square" rtlCol="0">
            <a:spAutoFit/>
          </a:bodyPr>
          <a:lstStyle/>
          <a:p>
            <a:pPr marL="0" indent="0" algn="l">
              <a:lnSpc>
                <a:spcPct val="100000"/>
              </a:lnSpc>
              <a:spcBef>
                <a:spcPts val="0"/>
              </a:spcBef>
              <a:buNone/>
            </a:pPr>
            <a:r>
              <a:rPr lang="en-GB" sz="34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t>ABOUT PROTEOMICS</a:t>
            </a:r>
          </a:p>
        </p:txBody>
      </p:sp>
    </p:spTree>
    <p:extLst>
      <p:ext uri="{BB962C8B-B14F-4D97-AF65-F5344CB8AC3E}">
        <p14:creationId xmlns:p14="http://schemas.microsoft.com/office/powerpoint/2010/main" val="482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6" end="6"/>
                                            </p:txEl>
                                          </p:spTgt>
                                        </p:tgtEl>
                                        <p:attrNameLst>
                                          <p:attrName>style.visibility</p:attrName>
                                        </p:attrNameLst>
                                      </p:cBhvr>
                                      <p:to>
                                        <p:strVal val="visible"/>
                                      </p:to>
                                    </p:set>
                                    <p:animEffect transition="in" filter="fade">
                                      <p:cBhvr>
                                        <p:cTn id="14" dur="1000"/>
                                        <p:tgtEl>
                                          <p:spTgt spid="9">
                                            <p:txEl>
                                              <p:pRg st="6" end="6"/>
                                            </p:txEl>
                                          </p:spTgt>
                                        </p:tgtEl>
                                      </p:cBhvr>
                                    </p:animEffect>
                                    <p:anim calcmode="lin" valueType="num">
                                      <p:cBhvr>
                                        <p:cTn id="1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806" y="559407"/>
            <a:ext cx="6423390" cy="5496956"/>
          </a:xfrm>
          <a:solidFill>
            <a:schemeClr val="bg1">
              <a:lumMod val="95000"/>
            </a:schemeClr>
          </a:solidFill>
        </p:spPr>
        <p:txBody>
          <a:bodyPr>
            <a:noAutofit/>
          </a:bodyPr>
          <a:lstStyle/>
          <a:p>
            <a:pPr algn="l">
              <a:lnSpc>
                <a:spcPct val="100000"/>
              </a:lnSpc>
              <a:spcBef>
                <a:spcPts val="0"/>
              </a:spcBef>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2060"/>
                </a:solidFill>
                <a:latin typeface="Calibri Light" panose="020F0302020204030204" pitchFamily="34" charset="0"/>
                <a:cs typeface="Calibri Light" panose="020F0302020204030204" pitchFamily="34" charset="0"/>
              </a:rPr>
              <a:t>WHAT TYPE OF PEOPLE DO YOU COLLABORATE WITH? </a:t>
            </a: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collaborate with a very wide range of people. </a:t>
            </a:r>
            <a:r>
              <a:rPr lang="en-GB" sz="1800" b="0" i="0" u="none" strike="noStrike" baseline="0" dirty="0">
                <a:solidFill>
                  <a:srgbClr val="006666"/>
                </a:solidFill>
                <a:cs typeface="Calibri Light" panose="020F0302020204030204" pitchFamily="34" charset="0"/>
              </a:rPr>
              <a:t>Doctors, clinician-scientists, biochemists, computer scientists, business leaders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800" b="0" i="0" u="none" strike="noStrike" baseline="0" dirty="0">
                <a:solidFill>
                  <a:srgbClr val="006666"/>
                </a:solidFill>
                <a:cs typeface="Calibri Light" panose="020F0302020204030204" pitchFamily="34" charset="0"/>
              </a:rPr>
              <a:t>research directors </a:t>
            </a:r>
            <a:r>
              <a:rPr lang="en-GB" sz="1800" b="0" i="0" u="none" strike="noStrike" baseline="0" dirty="0">
                <a:solidFill>
                  <a:srgbClr val="006666"/>
                </a:solidFill>
                <a:latin typeface="Calibri Light" panose="020F0302020204030204" pitchFamily="34" charset="0"/>
                <a:cs typeface="Calibri Light" panose="020F0302020204030204" pitchFamily="34" charset="0"/>
              </a:rPr>
              <a:t>all take an interest in my work. Pooling our skills and networks is a fantastic way to make progress. </a:t>
            </a:r>
          </a:p>
          <a:p>
            <a:pPr marL="0" indent="0">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2060"/>
                </a:solidFill>
                <a:latin typeface="Calibri Light" panose="020F0302020204030204" pitchFamily="34" charset="0"/>
                <a:cs typeface="Calibri Light" panose="020F0302020204030204" pitchFamily="34" charset="0"/>
              </a:rPr>
              <a:t>WHAT WILL BE THE BIGGEST FOCUS FOR THE NEXT GENERATION OF SCIENTISTS WITHIN PROTEOMICS? </a:t>
            </a: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Once all the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are mapped, the next big challenge is deciphering the exact </a:t>
            </a:r>
            <a:r>
              <a:rPr lang="en-GB" sz="1800" b="0" i="0" u="none" strike="noStrike" baseline="0" dirty="0">
                <a:solidFill>
                  <a:srgbClr val="006666"/>
                </a:solidFill>
                <a:cs typeface="Calibri Light" panose="020F0302020204030204" pitchFamily="34" charset="0"/>
              </a:rPr>
              <a:t>function</a:t>
            </a:r>
            <a:r>
              <a:rPr lang="en-GB" sz="1800" b="0" i="0" u="none" strike="noStrike" baseline="0" dirty="0">
                <a:solidFill>
                  <a:srgbClr val="006666"/>
                </a:solidFill>
                <a:latin typeface="Calibri Light" panose="020F0302020204030204" pitchFamily="34" charset="0"/>
                <a:cs typeface="Calibri Light" panose="020F0302020204030204" pitchFamily="34" charset="0"/>
              </a:rPr>
              <a:t> of each one and how they can be modified. </a:t>
            </a:r>
            <a:endParaRPr lang="en-US" sz="2000" dirty="0">
              <a:solidFill>
                <a:srgbClr val="006666"/>
              </a:solidFill>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1148" r="11148"/>
          <a:stretch/>
        </p:blipFill>
        <p:spPr>
          <a:xfrm>
            <a:off x="8205634" y="722376"/>
            <a:ext cx="3337560" cy="5413248"/>
          </a:xfrm>
          <a:prstGeom prst="rect">
            <a:avLst/>
          </a:prstGeom>
          <a:effectLst/>
        </p:spPr>
      </p:pic>
      <p:sp>
        <p:nvSpPr>
          <p:cNvPr id="8" name="TextBox 7">
            <a:extLst>
              <a:ext uri="{FF2B5EF4-FFF2-40B4-BE49-F238E27FC236}">
                <a16:creationId xmlns:a16="http://schemas.microsoft.com/office/drawing/2014/main" id="{3A5F0C0F-E9BF-4337-A24D-10D2A500896A}"/>
              </a:ext>
            </a:extLst>
          </p:cNvPr>
          <p:cNvSpPr txBox="1"/>
          <p:nvPr/>
        </p:nvSpPr>
        <p:spPr>
          <a:xfrm>
            <a:off x="8588448" y="6393631"/>
            <a:ext cx="3203058" cy="369332"/>
          </a:xfrm>
          <a:prstGeom prst="rect">
            <a:avLst/>
          </a:prstGeom>
          <a:noFill/>
        </p:spPr>
        <p:txBody>
          <a:bodyPr wrap="square">
            <a:spAutoFit/>
          </a:bodyPr>
          <a:lstStyle/>
          <a:p>
            <a:r>
              <a:rPr lang="en-GB" sz="1800" b="0" i="1" u="none" strike="noStrike" baseline="0" dirty="0" err="1">
                <a:solidFill>
                  <a:srgbClr val="000000"/>
                </a:solidFill>
                <a:latin typeface="Calibri Light" panose="020F0302020204030204" pitchFamily="34" charset="0"/>
                <a:cs typeface="Calibri Light" panose="020F0302020204030204" pitchFamily="34" charset="0"/>
              </a:rPr>
              <a:t>Nuc</a:t>
            </a:r>
            <a:r>
              <a:rPr lang="en-GB" sz="1800" b="0" i="1" u="none" strike="noStrike" baseline="0" dirty="0">
                <a:solidFill>
                  <a:srgbClr val="000000"/>
                </a:solidFill>
                <a:latin typeface="Calibri Light" panose="020F0302020204030204" pitchFamily="34" charset="0"/>
                <a:cs typeface="Calibri Light" panose="020F0302020204030204" pitchFamily="34" charset="0"/>
              </a:rPr>
              <a:t>-MS-spectrum-shadow</a:t>
            </a:r>
            <a:endParaRPr lang="en-GB" dirty="0"/>
          </a:p>
        </p:txBody>
      </p:sp>
    </p:spTree>
    <p:extLst>
      <p:ext uri="{BB962C8B-B14F-4D97-AF65-F5344CB8AC3E}">
        <p14:creationId xmlns:p14="http://schemas.microsoft.com/office/powerpoint/2010/main" val="28224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5" end="5"/>
                                            </p:txEl>
                                          </p:spTgt>
                                        </p:tgtEl>
                                        <p:attrNameLst>
                                          <p:attrName>style.visibility</p:attrName>
                                        </p:attrNameLst>
                                      </p:cBhvr>
                                      <p:to>
                                        <p:strVal val="visible"/>
                                      </p:to>
                                    </p:set>
                                    <p:animEffect transition="in" filter="fade">
                                      <p:cBhvr>
                                        <p:cTn id="14" dur="1000"/>
                                        <p:tgtEl>
                                          <p:spTgt spid="9">
                                            <p:txEl>
                                              <p:pRg st="5" end="5"/>
                                            </p:txEl>
                                          </p:spTgt>
                                        </p:tgtEl>
                                      </p:cBhvr>
                                    </p:animEffect>
                                    <p:anim calcmode="lin" valueType="num">
                                      <p:cBhvr>
                                        <p:cTn id="1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806" y="2257587"/>
            <a:ext cx="6423390" cy="3927533"/>
          </a:xfrm>
          <a:solidFill>
            <a:schemeClr val="bg1">
              <a:lumMod val="95000"/>
            </a:schemeClr>
          </a:solidFill>
        </p:spPr>
        <p:txBody>
          <a:bodyPr>
            <a:noAutofit/>
          </a:bodyPr>
          <a:lstStyle/>
          <a:p>
            <a:pPr marL="0" indent="0">
              <a:lnSpc>
                <a:spcPct val="100000"/>
              </a:lnSpc>
              <a:spcBef>
                <a:spcPts val="0"/>
              </a:spcBef>
              <a:buNone/>
            </a:pPr>
            <a:r>
              <a:rPr lang="en-GB" sz="2000" dirty="0">
                <a:latin typeface="+mj-lt"/>
              </a:rPr>
              <a:t>Disciplines such as </a:t>
            </a:r>
            <a:r>
              <a:rPr lang="en-GB" sz="2000" dirty="0">
                <a:solidFill>
                  <a:srgbClr val="0070C0"/>
                </a:solidFill>
                <a:latin typeface="+mj-lt"/>
              </a:rPr>
              <a:t>biochemistry</a:t>
            </a:r>
            <a:r>
              <a:rPr lang="en-GB" sz="2000" dirty="0">
                <a:latin typeface="+mj-lt"/>
              </a:rPr>
              <a:t>, </a:t>
            </a:r>
            <a:r>
              <a:rPr lang="en-GB" sz="2000" dirty="0">
                <a:solidFill>
                  <a:srgbClr val="0070C0"/>
                </a:solidFill>
                <a:latin typeface="+mj-lt"/>
              </a:rPr>
              <a:t>molecular biology </a:t>
            </a:r>
            <a:r>
              <a:rPr lang="en-GB" sz="2000" dirty="0">
                <a:latin typeface="+mj-lt"/>
              </a:rPr>
              <a:t>and </a:t>
            </a:r>
            <a:r>
              <a:rPr lang="en-GB" sz="2000" dirty="0">
                <a:solidFill>
                  <a:srgbClr val="0070C0"/>
                </a:solidFill>
                <a:latin typeface="+mj-lt"/>
              </a:rPr>
              <a:t>biomedicine</a:t>
            </a:r>
            <a:r>
              <a:rPr lang="en-GB" sz="2000" dirty="0">
                <a:latin typeface="+mj-lt"/>
              </a:rPr>
              <a:t> have the potential to lead to a career in </a:t>
            </a:r>
            <a:r>
              <a:rPr lang="en-GB" sz="2000" dirty="0">
                <a:solidFill>
                  <a:srgbClr val="0070C0"/>
                </a:solidFill>
                <a:latin typeface="+mj-lt"/>
              </a:rPr>
              <a:t>proteomics</a:t>
            </a:r>
            <a:r>
              <a:rPr lang="en-GB" sz="2000" dirty="0">
                <a:latin typeface="+mj-lt"/>
              </a:rPr>
              <a:t>.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latin typeface="+mj-lt"/>
              </a:rPr>
              <a:t>Many universities offer </a:t>
            </a:r>
            <a:r>
              <a:rPr lang="en-GB" sz="2000" dirty="0">
                <a:solidFill>
                  <a:srgbClr val="0070C0"/>
                </a:solidFill>
                <a:latin typeface="+mj-lt"/>
              </a:rPr>
              <a:t>public outreach schemes </a:t>
            </a:r>
            <a:r>
              <a:rPr lang="en-GB" sz="2000" dirty="0">
                <a:latin typeface="+mj-lt"/>
              </a:rPr>
              <a:t>that help young people get a ‘taster’ of working in the lab. For instance, </a:t>
            </a:r>
            <a:r>
              <a:rPr lang="en-GB" sz="2000" dirty="0" err="1">
                <a:latin typeface="+mj-lt"/>
                <a:hlinkClick r:id="rId2"/>
              </a:rPr>
              <a:t>Northwestern</a:t>
            </a:r>
            <a:r>
              <a:rPr lang="en-GB" sz="2000" dirty="0">
                <a:latin typeface="+mj-lt"/>
                <a:hlinkClick r:id="rId2"/>
              </a:rPr>
              <a:t> University</a:t>
            </a:r>
            <a:r>
              <a:rPr lang="en-GB" sz="2000" dirty="0">
                <a:latin typeface="+mj-lt"/>
              </a:rPr>
              <a:t>, where Neil works, sees many school students visit the campus and engage in summer research.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latin typeface="+mj-lt"/>
              </a:rPr>
              <a:t>According to </a:t>
            </a:r>
            <a:r>
              <a:rPr lang="en-GB" sz="2000" dirty="0">
                <a:latin typeface="+mj-lt"/>
                <a:hlinkClick r:id="rId3"/>
              </a:rPr>
              <a:t>Payscale.com</a:t>
            </a:r>
            <a:r>
              <a:rPr lang="en-GB" sz="2000" dirty="0">
                <a:latin typeface="+mj-lt"/>
              </a:rPr>
              <a:t>, the average salary for a molecular biologist is $59,000.</a:t>
            </a:r>
          </a:p>
          <a:p>
            <a:pPr marL="0" indent="0">
              <a:buNone/>
            </a:pPr>
            <a:endParaRPr lang="en-GB" sz="1800" dirty="0">
              <a:latin typeface="+mj-lt"/>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4">
            <a:extLst>
              <a:ext uri="{28A0092B-C50C-407E-A947-70E740481C1C}">
                <a14:useLocalDpi xmlns:a14="http://schemas.microsoft.com/office/drawing/2010/main" val="0"/>
              </a:ext>
            </a:extLst>
          </a:blip>
          <a:srcRect l="25528" r="25528"/>
          <a:stretch/>
        </p:blipFill>
        <p:spPr>
          <a:xfrm>
            <a:off x="8205634" y="722376"/>
            <a:ext cx="3337560" cy="5413248"/>
          </a:xfrm>
          <a:prstGeom prst="rect">
            <a:avLst/>
          </a:prstGeom>
          <a:effectLst/>
        </p:spPr>
      </p:pic>
      <p:sp>
        <p:nvSpPr>
          <p:cNvPr id="2" name="TextBox 1">
            <a:extLst>
              <a:ext uri="{FF2B5EF4-FFF2-40B4-BE49-F238E27FC236}">
                <a16:creationId xmlns:a16="http://schemas.microsoft.com/office/drawing/2014/main" id="{01B01FFC-D624-4693-94A3-B40DFB1AE352}"/>
              </a:ext>
            </a:extLst>
          </p:cNvPr>
          <p:cNvSpPr txBox="1"/>
          <p:nvPr/>
        </p:nvSpPr>
        <p:spPr>
          <a:xfrm>
            <a:off x="648806" y="559407"/>
            <a:ext cx="6423390" cy="1138773"/>
          </a:xfrm>
          <a:prstGeom prst="rect">
            <a:avLst/>
          </a:prstGeom>
          <a:solidFill>
            <a:schemeClr val="bg1">
              <a:lumMod val="95000"/>
            </a:schemeClr>
          </a:solidFill>
        </p:spPr>
        <p:txBody>
          <a:bodyPr wrap="square" rtlCol="0">
            <a:spAutoFit/>
          </a:bodyPr>
          <a:lstStyle/>
          <a:p>
            <a:pPr marL="0" indent="0">
              <a:buNone/>
            </a:pPr>
            <a:r>
              <a:rPr lang="en-GB" sz="3400" dirty="0">
                <a:solidFill>
                  <a:schemeClr val="tx1">
                    <a:lumMod val="65000"/>
                    <a:lumOff val="35000"/>
                  </a:schemeClr>
                </a:solidFill>
                <a:latin typeface="+mj-lt"/>
              </a:rPr>
              <a:t>EXPLORE A CAREER IN BIOSCIENCE</a:t>
            </a:r>
          </a:p>
          <a:p>
            <a:pPr marL="0" indent="0">
              <a:buNone/>
            </a:pPr>
            <a:r>
              <a:rPr lang="en-GB" sz="3400" dirty="0">
                <a:solidFill>
                  <a:schemeClr val="tx1">
                    <a:lumMod val="65000"/>
                    <a:lumOff val="35000"/>
                  </a:schemeClr>
                </a:solidFill>
                <a:latin typeface="+mj-lt"/>
              </a:rPr>
              <a:t> </a:t>
            </a:r>
          </a:p>
        </p:txBody>
      </p:sp>
      <p:sp>
        <p:nvSpPr>
          <p:cNvPr id="8" name="TextBox 7">
            <a:extLst>
              <a:ext uri="{FF2B5EF4-FFF2-40B4-BE49-F238E27FC236}">
                <a16:creationId xmlns:a16="http://schemas.microsoft.com/office/drawing/2014/main" id="{F0E4892B-FB22-4EC6-8418-8CA440DF7311}"/>
              </a:ext>
            </a:extLst>
          </p:cNvPr>
          <p:cNvSpPr txBox="1"/>
          <p:nvPr/>
        </p:nvSpPr>
        <p:spPr>
          <a:xfrm>
            <a:off x="9059035" y="6375285"/>
            <a:ext cx="1630758"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bird_3D_-_Pro_W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230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2257588"/>
            <a:ext cx="6587982" cy="4041006"/>
          </a:xfrm>
          <a:solidFill>
            <a:schemeClr val="bg1">
              <a:lumMod val="95000"/>
            </a:schemeClr>
          </a:solidFill>
        </p:spPr>
        <p:txBody>
          <a:bodyPr>
            <a:noAutofit/>
          </a:bodyPr>
          <a:lstStyle/>
          <a:p>
            <a:pPr marL="0" indent="0">
              <a:lnSpc>
                <a:spcPct val="100000"/>
              </a:lnSpc>
              <a:spcBef>
                <a:spcPts val="0"/>
              </a:spcBef>
              <a:buNone/>
            </a:pPr>
            <a:r>
              <a:rPr lang="en-GB" sz="1800" dirty="0">
                <a:latin typeface="+mj-lt"/>
              </a:rPr>
              <a:t>Neil recommends taking subjects like </a:t>
            </a:r>
            <a:r>
              <a:rPr lang="en-GB" sz="1800" dirty="0">
                <a:solidFill>
                  <a:srgbClr val="0070C0"/>
                </a:solidFill>
                <a:latin typeface="+mj-lt"/>
              </a:rPr>
              <a:t>chemistry</a:t>
            </a:r>
            <a:r>
              <a:rPr lang="en-GB" sz="1800" dirty="0">
                <a:latin typeface="+mj-lt"/>
              </a:rPr>
              <a:t> and </a:t>
            </a:r>
            <a:r>
              <a:rPr lang="en-GB" sz="1800" dirty="0">
                <a:solidFill>
                  <a:srgbClr val="0070C0"/>
                </a:solidFill>
                <a:latin typeface="+mj-lt"/>
              </a:rPr>
              <a:t>biology</a:t>
            </a:r>
            <a:r>
              <a:rPr lang="en-GB" sz="1800" dirty="0">
                <a:latin typeface="+mj-lt"/>
              </a:rPr>
              <a:t>, and also </a:t>
            </a:r>
            <a:r>
              <a:rPr lang="en-GB" sz="1800" dirty="0">
                <a:solidFill>
                  <a:srgbClr val="0070C0"/>
                </a:solidFill>
                <a:latin typeface="+mj-lt"/>
              </a:rPr>
              <a:t>computer programming </a:t>
            </a:r>
            <a:r>
              <a:rPr lang="en-GB" sz="1800" dirty="0">
                <a:latin typeface="+mj-lt"/>
              </a:rPr>
              <a:t>and </a:t>
            </a:r>
            <a:r>
              <a:rPr lang="en-GB" sz="1800" dirty="0">
                <a:solidFill>
                  <a:srgbClr val="0070C0"/>
                </a:solidFill>
                <a:latin typeface="+mj-lt"/>
              </a:rPr>
              <a:t>statistics</a:t>
            </a:r>
            <a:r>
              <a:rPr lang="en-GB" sz="1800" dirty="0">
                <a:latin typeface="+mj-lt"/>
              </a:rPr>
              <a:t>.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solidFill>
                  <a:srgbClr val="0070C0"/>
                </a:solidFill>
                <a:latin typeface="+mj-lt"/>
              </a:rPr>
              <a:t>Physics</a:t>
            </a:r>
            <a:r>
              <a:rPr lang="en-GB" sz="1800" dirty="0">
                <a:latin typeface="+mj-lt"/>
              </a:rPr>
              <a:t> and areas of </a:t>
            </a:r>
            <a:r>
              <a:rPr lang="en-GB" sz="1800" dirty="0">
                <a:solidFill>
                  <a:srgbClr val="0070C0"/>
                </a:solidFill>
                <a:latin typeface="+mj-lt"/>
              </a:rPr>
              <a:t>mathematics</a:t>
            </a:r>
            <a:r>
              <a:rPr lang="en-GB" sz="1800" dirty="0">
                <a:latin typeface="+mj-lt"/>
              </a:rPr>
              <a:t> can also be useful.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latin typeface="+mj-lt"/>
              </a:rPr>
              <a:t>Once at university, Neil recommends taking courses in </a:t>
            </a:r>
            <a:r>
              <a:rPr lang="en-GB" sz="1800" dirty="0">
                <a:solidFill>
                  <a:srgbClr val="0070C0"/>
                </a:solidFill>
                <a:latin typeface="+mj-lt"/>
              </a:rPr>
              <a:t>cell biology</a:t>
            </a:r>
            <a:r>
              <a:rPr lang="en-GB" sz="1800" dirty="0">
                <a:latin typeface="+mj-lt"/>
              </a:rPr>
              <a:t>, </a:t>
            </a:r>
            <a:r>
              <a:rPr lang="en-GB" sz="1800" dirty="0">
                <a:solidFill>
                  <a:srgbClr val="0070C0"/>
                </a:solidFill>
                <a:latin typeface="+mj-lt"/>
              </a:rPr>
              <a:t>organic chemistry </a:t>
            </a:r>
            <a:r>
              <a:rPr lang="en-GB" sz="1800" dirty="0">
                <a:latin typeface="+mj-lt"/>
              </a:rPr>
              <a:t>and </a:t>
            </a:r>
            <a:r>
              <a:rPr lang="en-GB" sz="1800" dirty="0">
                <a:solidFill>
                  <a:srgbClr val="0070C0"/>
                </a:solidFill>
                <a:latin typeface="+mj-lt"/>
              </a:rPr>
              <a:t>genetics</a:t>
            </a:r>
            <a:r>
              <a:rPr lang="en-GB" sz="1800" dirty="0">
                <a:latin typeface="+mj-lt"/>
              </a:rPr>
              <a:t>. </a:t>
            </a:r>
          </a:p>
          <a:p>
            <a:pPr marL="0" indent="0">
              <a:lnSpc>
                <a:spcPct val="100000"/>
              </a:lnSpc>
              <a:spcBef>
                <a:spcPts val="0"/>
              </a:spcBef>
              <a:buNone/>
            </a:pPr>
            <a:endParaRPr lang="en-GB" sz="1800" dirty="0">
              <a:latin typeface="+mj-lt"/>
              <a:cs typeface="Calibri Light" panose="020F0302020204030204" pitchFamily="34" charset="0"/>
            </a:endParaRPr>
          </a:p>
          <a:p>
            <a:pPr marL="0" indent="0">
              <a:lnSpc>
                <a:spcPct val="100000"/>
              </a:lnSpc>
              <a:spcBef>
                <a:spcPts val="0"/>
              </a:spcBef>
              <a:buNone/>
            </a:pPr>
            <a:endParaRPr lang="en-GB" sz="1800" dirty="0">
              <a:latin typeface="+mj-lt"/>
              <a:cs typeface="Calibri Light" panose="020F0302020204030204" pitchFamily="34" charset="0"/>
            </a:endParaRPr>
          </a:p>
          <a:p>
            <a:pPr marL="0" indent="0" algn="ctr">
              <a:lnSpc>
                <a:spcPct val="100000"/>
              </a:lnSpc>
              <a:spcBef>
                <a:spcPts val="0"/>
              </a:spcBef>
              <a:buNone/>
            </a:pPr>
            <a:r>
              <a:rPr lang="en-GB" sz="1800" dirty="0">
                <a:solidFill>
                  <a:srgbClr val="0000CC"/>
                </a:solidFill>
                <a:latin typeface="+mj-lt"/>
                <a:cs typeface="Calibri Light" panose="020F0302020204030204" pitchFamily="34" charset="0"/>
              </a:rPr>
              <a:t>On the next slide, you’ll meet some of </a:t>
            </a:r>
            <a:r>
              <a:rPr lang="en-GB" sz="1800" dirty="0">
                <a:solidFill>
                  <a:srgbClr val="0000CC"/>
                </a:solidFill>
                <a:cs typeface="Calibri Light" panose="020F0302020204030204" pitchFamily="34" charset="0"/>
              </a:rPr>
              <a:t>Neil’s colleagues </a:t>
            </a:r>
            <a:r>
              <a:rPr lang="en-GB" sz="1800" dirty="0">
                <a:solidFill>
                  <a:srgbClr val="0000CC"/>
                </a:solidFill>
                <a:latin typeface="+mj-lt"/>
                <a:cs typeface="Calibri Light" panose="020F0302020204030204" pitchFamily="34" charset="0"/>
              </a:rPr>
              <a:t>who are also conducting important research in the field of proteomics. </a:t>
            </a:r>
          </a:p>
          <a:p>
            <a:pPr marL="0" indent="0" algn="ctr">
              <a:lnSpc>
                <a:spcPct val="100000"/>
              </a:lnSpc>
              <a:spcBef>
                <a:spcPts val="0"/>
              </a:spcBef>
              <a:buNone/>
            </a:pPr>
            <a:endParaRPr lang="en-GB" sz="1800" dirty="0">
              <a:solidFill>
                <a:srgbClr val="0000CC"/>
              </a:solidFill>
              <a:latin typeface="+mj-lt"/>
              <a:cs typeface="Calibri Light" panose="020F0302020204030204" pitchFamily="34" charset="0"/>
            </a:endParaRPr>
          </a:p>
          <a:p>
            <a:pPr marL="0" indent="0" algn="ctr">
              <a:lnSpc>
                <a:spcPct val="100000"/>
              </a:lnSpc>
              <a:spcBef>
                <a:spcPts val="0"/>
              </a:spcBef>
              <a:buNone/>
            </a:pPr>
            <a:r>
              <a:rPr lang="en-GB" sz="1800" dirty="0">
                <a:solidFill>
                  <a:srgbClr val="0000CC"/>
                </a:solidFill>
                <a:latin typeface="+mj-lt"/>
                <a:cs typeface="Calibri Light" panose="020F0302020204030204" pitchFamily="34" charset="0"/>
              </a:rPr>
              <a:t>What are they </a:t>
            </a:r>
            <a:r>
              <a:rPr lang="en-GB" sz="1800" dirty="0">
                <a:solidFill>
                  <a:srgbClr val="0000CC"/>
                </a:solidFill>
                <a:cs typeface="Calibri Light" panose="020F0302020204030204" pitchFamily="34" charset="0"/>
              </a:rPr>
              <a:t>achieving</a:t>
            </a:r>
            <a:r>
              <a:rPr lang="en-GB" sz="1800" dirty="0">
                <a:solidFill>
                  <a:srgbClr val="0000CC"/>
                </a:solidFill>
                <a:latin typeface="+mj-lt"/>
                <a:cs typeface="Calibri Light" panose="020F0302020204030204" pitchFamily="34" charset="0"/>
              </a:rPr>
              <a:t> and how would you feel </a:t>
            </a:r>
            <a:r>
              <a:rPr lang="en-GB" sz="1800" dirty="0">
                <a:solidFill>
                  <a:srgbClr val="0000CC"/>
                </a:solidFill>
                <a:cs typeface="Calibri Light" panose="020F0302020204030204" pitchFamily="34" charset="0"/>
              </a:rPr>
              <a:t>joining them </a:t>
            </a:r>
            <a:r>
              <a:rPr lang="en-GB" sz="1800" dirty="0">
                <a:solidFill>
                  <a:srgbClr val="0000CC"/>
                </a:solidFill>
                <a:latin typeface="+mj-lt"/>
                <a:cs typeface="Calibri Light" panose="020F0302020204030204" pitchFamily="34" charset="0"/>
              </a:rPr>
              <a:t>in their field?</a:t>
            </a:r>
          </a:p>
          <a:p>
            <a:pPr marL="0" indent="0" algn="l">
              <a:lnSpc>
                <a:spcPct val="100000"/>
              </a:lnSpc>
              <a:spcBef>
                <a:spcPts val="0"/>
              </a:spcBef>
              <a:buNone/>
            </a:pP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9051" r="19051"/>
          <a:stretch/>
        </p:blipFill>
        <p:spPr>
          <a:xfrm>
            <a:off x="8205634" y="722376"/>
            <a:ext cx="3337560" cy="5413248"/>
          </a:xfrm>
          <a:prstGeom prst="rect">
            <a:avLst/>
          </a:prstGeom>
          <a:effectLst/>
        </p:spPr>
      </p:pic>
      <p:sp>
        <p:nvSpPr>
          <p:cNvPr id="7" name="TextBox 6">
            <a:extLst>
              <a:ext uri="{FF2B5EF4-FFF2-40B4-BE49-F238E27FC236}">
                <a16:creationId xmlns:a16="http://schemas.microsoft.com/office/drawing/2014/main" id="{F96D4552-A8C2-4FD8-88E6-61436C838E00}"/>
              </a:ext>
            </a:extLst>
          </p:cNvPr>
          <p:cNvSpPr txBox="1"/>
          <p:nvPr/>
        </p:nvSpPr>
        <p:spPr>
          <a:xfrm>
            <a:off x="484214" y="559407"/>
            <a:ext cx="6587982" cy="1138773"/>
          </a:xfrm>
          <a:prstGeom prst="rect">
            <a:avLst/>
          </a:prstGeom>
          <a:solidFill>
            <a:schemeClr val="bg1">
              <a:lumMod val="95000"/>
            </a:schemeClr>
          </a:solidFill>
        </p:spPr>
        <p:txBody>
          <a:bodyPr wrap="square" rtlCol="0">
            <a:spAutoFit/>
          </a:bodyPr>
          <a:lstStyle/>
          <a:p>
            <a:r>
              <a:rPr lang="en-GB" sz="3400" dirty="0">
                <a:solidFill>
                  <a:schemeClr val="tx1">
                    <a:lumMod val="65000"/>
                    <a:lumOff val="35000"/>
                  </a:schemeClr>
                </a:solidFill>
              </a:rPr>
              <a:t>PATHWAY FROM SCHOOL TO BIOSCIENCE </a:t>
            </a:r>
          </a:p>
        </p:txBody>
      </p:sp>
      <p:sp>
        <p:nvSpPr>
          <p:cNvPr id="10" name="TextBox 9">
            <a:extLst>
              <a:ext uri="{FF2B5EF4-FFF2-40B4-BE49-F238E27FC236}">
                <a16:creationId xmlns:a16="http://schemas.microsoft.com/office/drawing/2014/main" id="{015D0149-8620-43B4-B911-36E0561BDEFF}"/>
              </a:ext>
            </a:extLst>
          </p:cNvPr>
          <p:cNvSpPr txBox="1"/>
          <p:nvPr/>
        </p:nvSpPr>
        <p:spPr>
          <a:xfrm>
            <a:off x="6825528" y="6385487"/>
            <a:ext cx="6097772" cy="307777"/>
          </a:xfrm>
          <a:prstGeom prst="rect">
            <a:avLst/>
          </a:prstGeom>
          <a:noFill/>
        </p:spPr>
        <p:txBody>
          <a:bodyPr wrap="square">
            <a:spAutoFit/>
          </a:bodyPr>
          <a:lstStyle/>
          <a:p>
            <a:pPr algn="ctr"/>
            <a:r>
              <a:rPr lang="en-GB" sz="1400" b="0" i="1" u="none" strike="noStrike" baseline="0" dirty="0" err="1">
                <a:solidFill>
                  <a:srgbClr val="000000"/>
                </a:solidFill>
                <a:latin typeface="Calibri Light" panose="020F0302020204030204" pitchFamily="34" charset="0"/>
                <a:cs typeface="Calibri Light" panose="020F0302020204030204" pitchFamily="34" charset="0"/>
              </a:rPr>
              <a:t>COVID_vaccine___RBD</a:t>
            </a:r>
            <a:r>
              <a:rPr lang="en-GB" sz="1400" b="0" i="1" u="none" strike="noStrike" baseline="0" dirty="0">
                <a:solidFill>
                  <a:srgbClr val="000000"/>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79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1000"/>
                                        <p:tgtEl>
                                          <p:spTgt spid="9">
                                            <p:txEl>
                                              <p:pRg st="7" end="7"/>
                                            </p:txEl>
                                          </p:spTgt>
                                        </p:tgtEl>
                                      </p:cBhvr>
                                    </p:animEffect>
                                    <p:anim calcmode="lin" valueType="num">
                                      <p:cBhvr>
                                        <p:cTn id="29"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Effect transition="in" filter="fade">
                                      <p:cBhvr>
                                        <p:cTn id="35" dur="1000"/>
                                        <p:tgtEl>
                                          <p:spTgt spid="9">
                                            <p:txEl>
                                              <p:pRg st="9" end="9"/>
                                            </p:txEl>
                                          </p:spTgt>
                                        </p:tgtEl>
                                      </p:cBhvr>
                                    </p:animEffect>
                                    <p:anim calcmode="lin" valueType="num">
                                      <p:cBhvr>
                                        <p:cTn id="36"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person smiling&#10;&#10;Description automatically generated">
            <a:extLst>
              <a:ext uri="{FF2B5EF4-FFF2-40B4-BE49-F238E27FC236}">
                <a16:creationId xmlns:a16="http://schemas.microsoft.com/office/drawing/2014/main" id="{93188787-EF15-467D-9D4B-1BAE021BE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4550" y="1243922"/>
            <a:ext cx="2267709" cy="3401159"/>
          </a:xfrm>
        </p:spPr>
      </p:pic>
      <p:pic>
        <p:nvPicPr>
          <p:cNvPr id="7" name="Picture 6" descr="A person wearing a hat&#10;&#10;Description automatically generated with low confidence">
            <a:extLst>
              <a:ext uri="{FF2B5EF4-FFF2-40B4-BE49-F238E27FC236}">
                <a16:creationId xmlns:a16="http://schemas.microsoft.com/office/drawing/2014/main" id="{559EADEC-434A-401D-B3C8-71BDDABFD4E8}"/>
              </a:ext>
            </a:extLst>
          </p:cNvPr>
          <p:cNvPicPr>
            <a:picLocks noChangeAspect="1"/>
          </p:cNvPicPr>
          <p:nvPr/>
        </p:nvPicPr>
        <p:blipFill rotWithShape="1">
          <a:blip r:embed="rId3">
            <a:extLst>
              <a:ext uri="{28A0092B-C50C-407E-A947-70E740481C1C}">
                <a14:useLocalDpi xmlns:a14="http://schemas.microsoft.com/office/drawing/2010/main" val="0"/>
              </a:ext>
            </a:extLst>
          </a:blip>
          <a:srcRect t="16075" r="3655" b="22561"/>
          <a:stretch/>
        </p:blipFill>
        <p:spPr>
          <a:xfrm>
            <a:off x="4594399" y="1243922"/>
            <a:ext cx="3003202" cy="3400522"/>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B1D9EE54-48C2-43A3-9A9F-71B9B4F62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750" y="1243923"/>
            <a:ext cx="2708096" cy="3385120"/>
          </a:xfrm>
          <a:prstGeom prst="rect">
            <a:avLst/>
          </a:prstGeom>
        </p:spPr>
      </p:pic>
      <p:sp>
        <p:nvSpPr>
          <p:cNvPr id="14" name="TextBox 13">
            <a:extLst>
              <a:ext uri="{FF2B5EF4-FFF2-40B4-BE49-F238E27FC236}">
                <a16:creationId xmlns:a16="http://schemas.microsoft.com/office/drawing/2014/main" id="{7136CFAA-854C-4E58-B2DF-6112D31D1409}"/>
              </a:ext>
            </a:extLst>
          </p:cNvPr>
          <p:cNvSpPr txBox="1"/>
          <p:nvPr/>
        </p:nvSpPr>
        <p:spPr>
          <a:xfrm>
            <a:off x="1310889" y="4585270"/>
            <a:ext cx="2775030" cy="1292662"/>
          </a:xfrm>
          <a:prstGeom prst="rect">
            <a:avLst/>
          </a:prstGeom>
          <a:noFill/>
        </p:spPr>
        <p:txBody>
          <a:bodyPr wrap="square">
            <a:spAutoFit/>
          </a:bodyPr>
          <a:lstStyle/>
          <a:p>
            <a:pPr algn="l"/>
            <a:endParaRPr lang="en-GB" sz="1300" b="0" i="0" u="none" strike="noStrike" baseline="0" dirty="0">
              <a:solidFill>
                <a:srgbClr val="000000"/>
              </a:solidFill>
              <a:latin typeface="Brandon Grotesque Regular"/>
            </a:endParaRPr>
          </a:p>
          <a:p>
            <a:pPr algn="ctr"/>
            <a:r>
              <a:rPr lang="en-GB" sz="1300" b="0" i="1" u="none" strike="noStrike" baseline="0" dirty="0">
                <a:latin typeface="+mj-lt"/>
              </a:rPr>
              <a:t>Jeannie </a:t>
            </a:r>
            <a:r>
              <a:rPr lang="en-GB" sz="1300" b="0" i="1" u="none" strike="noStrike" baseline="0" dirty="0">
                <a:latin typeface="+mj-lt"/>
                <a:cs typeface="Calibri Light" panose="020F0302020204030204" pitchFamily="34" charset="0"/>
              </a:rPr>
              <a:t>Camarillo </a:t>
            </a:r>
            <a:r>
              <a:rPr lang="en-GB" sz="1300" b="0" i="1" u="none" strike="noStrike" baseline="0" dirty="0">
                <a:latin typeface="Calibri Light" panose="020F0302020204030204" pitchFamily="34" charset="0"/>
                <a:cs typeface="Calibri Light" panose="020F0302020204030204" pitchFamily="34" charset="0"/>
              </a:rPr>
              <a:t>has been a researcher at the Kelleher Research Group for two years and is set to become a leader in the </a:t>
            </a:r>
          </a:p>
          <a:p>
            <a:pPr algn="ctr"/>
            <a:r>
              <a:rPr lang="en-GB" sz="1300" b="0" i="1" u="none" strike="noStrike" baseline="0" dirty="0">
                <a:latin typeface="Calibri Light" panose="020F0302020204030204" pitchFamily="34" charset="0"/>
                <a:cs typeface="Calibri Light" panose="020F0302020204030204" pitchFamily="34" charset="0"/>
              </a:rPr>
              <a:t>proteomics field. </a:t>
            </a:r>
            <a:endParaRPr lang="en-GB" sz="1300" dirty="0">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A851C05D-015E-4047-AEFF-36E25AA9E27A}"/>
              </a:ext>
            </a:extLst>
          </p:cNvPr>
          <p:cNvSpPr txBox="1"/>
          <p:nvPr/>
        </p:nvSpPr>
        <p:spPr>
          <a:xfrm>
            <a:off x="4594399" y="4512873"/>
            <a:ext cx="3025108" cy="1308050"/>
          </a:xfrm>
          <a:prstGeom prst="rect">
            <a:avLst/>
          </a:prstGeom>
          <a:noFill/>
        </p:spPr>
        <p:txBody>
          <a:bodyPr wrap="square">
            <a:spAutoFit/>
          </a:bodyPr>
          <a:lstStyle/>
          <a:p>
            <a:pPr algn="l"/>
            <a:endParaRPr lang="en-GB" sz="1400" b="0" i="0" u="none" strike="noStrike" baseline="0" dirty="0">
              <a:solidFill>
                <a:srgbClr val="000000"/>
              </a:solidFill>
              <a:latin typeface="Calibri Light" panose="020F0302020204030204" pitchFamily="34" charset="0"/>
              <a:cs typeface="Calibri Light" panose="020F0302020204030204" pitchFamily="34" charset="0"/>
            </a:endParaRPr>
          </a:p>
          <a:p>
            <a:pPr algn="ctr"/>
            <a:r>
              <a:rPr lang="en-GB" sz="1300" b="0" i="1" u="none" strike="noStrike" baseline="0" dirty="0">
                <a:latin typeface="Calibri Light" panose="020F0302020204030204" pitchFamily="34" charset="0"/>
                <a:cs typeface="Calibri Light" panose="020F0302020204030204" pitchFamily="34" charset="0"/>
              </a:rPr>
              <a:t>Phil Compton is a staff member with the Kelleher Research Group. His specialty is in construction and repair of the mass spectrometry devices used to perform top-down proteomics. </a:t>
            </a:r>
            <a:endParaRPr lang="en-GB" sz="1300" dirty="0">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5B859E8F-D382-49E0-85FE-7FBC3B9449F8}"/>
              </a:ext>
            </a:extLst>
          </p:cNvPr>
          <p:cNvSpPr txBox="1"/>
          <p:nvPr/>
        </p:nvSpPr>
        <p:spPr>
          <a:xfrm>
            <a:off x="7813624" y="4485243"/>
            <a:ext cx="3559086" cy="1492716"/>
          </a:xfrm>
          <a:prstGeom prst="rect">
            <a:avLst/>
          </a:prstGeom>
          <a:noFill/>
        </p:spPr>
        <p:txBody>
          <a:bodyPr wrap="square">
            <a:spAutoFit/>
          </a:bodyPr>
          <a:lstStyle/>
          <a:p>
            <a:pPr algn="l"/>
            <a:endParaRPr lang="en-GB" sz="1300" b="0" i="0" u="none" strike="noStrike" baseline="0" dirty="0">
              <a:solidFill>
                <a:srgbClr val="000000"/>
              </a:solidFill>
              <a:latin typeface="Calibri Light" panose="020F0302020204030204" pitchFamily="34" charset="0"/>
              <a:cs typeface="Calibri Light" panose="020F0302020204030204" pitchFamily="34" charset="0"/>
            </a:endParaRPr>
          </a:p>
          <a:p>
            <a:pPr algn="ctr"/>
            <a:r>
              <a:rPr lang="en-GB" sz="1300" b="0" i="1" u="none" strike="noStrike" baseline="0" dirty="0">
                <a:latin typeface="Calibri Light" panose="020F0302020204030204" pitchFamily="34" charset="0"/>
                <a:cs typeface="Calibri Light" panose="020F0302020204030204" pitchFamily="34" charset="0"/>
              </a:rPr>
              <a:t>Dr Ben Garcia is Head of Biochemistry and Molecular Biophysics and leads the Garcia Lab at Washington University in St. Louis. Ben conducted postdoctoral research with Neil and now specialises in developing novel mass spectrometry methods. </a:t>
            </a:r>
            <a:endParaRPr lang="en-GB" sz="13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649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t="12289" r="-1" b="3955"/>
          <a:stretch/>
        </p:blipFill>
        <p:spPr>
          <a:xfrm>
            <a:off x="321733" y="321733"/>
            <a:ext cx="11548534" cy="6214534"/>
          </a:xfrm>
          <a:prstGeom prst="rect">
            <a:avLst/>
          </a:prstGeom>
        </p:spPr>
      </p:pic>
      <p:sp>
        <p:nvSpPr>
          <p:cNvPr id="7" name="Title 1">
            <a:extLst>
              <a:ext uri="{FF2B5EF4-FFF2-40B4-BE49-F238E27FC236}">
                <a16:creationId xmlns:a16="http://schemas.microsoft.com/office/drawing/2014/main" id="{48FD246F-4FA8-432A-B4C7-399CD7746D41}"/>
              </a:ext>
            </a:extLst>
          </p:cNvPr>
          <p:cNvSpPr txBox="1">
            <a:spLocks/>
          </p:cNvSpPr>
          <p:nvPr/>
        </p:nvSpPr>
        <p:spPr>
          <a:xfrm>
            <a:off x="731520" y="2550160"/>
            <a:ext cx="10934700" cy="3688080"/>
          </a:xfrm>
          <a:prstGeom prst="rect">
            <a:avLst/>
          </a:prstGeom>
          <a:solidFill>
            <a:schemeClr val="tx1">
              <a:lumMod val="95000"/>
              <a:alpha val="94000"/>
            </a:schemeClr>
          </a:solidFill>
          <a:ln w="60325">
            <a:solidFill>
              <a:schemeClr val="accent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dirty="0">
                <a:solidFill>
                  <a:srgbClr val="002060"/>
                </a:solidFill>
              </a:rPr>
              <a:t>TALKING POINTS</a:t>
            </a:r>
          </a:p>
          <a:p>
            <a:pPr algn="ctr">
              <a:lnSpc>
                <a:spcPct val="100000"/>
              </a:lnSpc>
            </a:pPr>
            <a:endParaRPr lang="en-GB" sz="2800" dirty="0">
              <a:solidFill>
                <a:srgbClr val="002060"/>
              </a:solidFill>
            </a:endParaRPr>
          </a:p>
          <a:p>
            <a:pPr algn="ctr">
              <a:lnSpc>
                <a:spcPct val="100000"/>
              </a:lnSpc>
            </a:pPr>
            <a:r>
              <a:rPr lang="en-GB" sz="2000" dirty="0">
                <a:solidFill>
                  <a:srgbClr val="006666"/>
                </a:solidFill>
              </a:rPr>
              <a:t>Why do you think going public with The Human Proteome Project is such a major step in Neil’s career?</a:t>
            </a:r>
          </a:p>
          <a:p>
            <a:pPr algn="ctr">
              <a:lnSpc>
                <a:spcPct val="100000"/>
              </a:lnSpc>
            </a:pPr>
            <a:endParaRPr lang="en-GB" sz="2000" dirty="0">
              <a:solidFill>
                <a:srgbClr val="006666"/>
              </a:solidFill>
            </a:endParaRPr>
          </a:p>
          <a:p>
            <a:pPr algn="ctr">
              <a:lnSpc>
                <a:spcPct val="100000"/>
              </a:lnSpc>
            </a:pPr>
            <a:r>
              <a:rPr lang="en-GB" sz="2000" dirty="0">
                <a:solidFill>
                  <a:srgbClr val="0070C0"/>
                </a:solidFill>
              </a:rPr>
              <a:t>Of the subjects Neil recommends, which do you particularly enjoy?</a:t>
            </a:r>
          </a:p>
          <a:p>
            <a:pPr algn="ctr">
              <a:lnSpc>
                <a:spcPct val="100000"/>
              </a:lnSpc>
            </a:pPr>
            <a:r>
              <a:rPr lang="en-GB" sz="2000" dirty="0">
                <a:solidFill>
                  <a:srgbClr val="0070C0"/>
                </a:solidFill>
              </a:rPr>
              <a:t> </a:t>
            </a:r>
          </a:p>
          <a:p>
            <a:pPr algn="ctr">
              <a:lnSpc>
                <a:spcPct val="100000"/>
              </a:lnSpc>
            </a:pPr>
            <a:r>
              <a:rPr lang="en-GB" sz="2000" dirty="0">
                <a:solidFill>
                  <a:srgbClr val="0000CC"/>
                </a:solidFill>
              </a:rPr>
              <a:t>Which areas are you less familiar with? How could you find out more?</a:t>
            </a:r>
          </a:p>
          <a:p>
            <a:pPr algn="ctr">
              <a:lnSpc>
                <a:spcPct val="100000"/>
              </a:lnSpc>
            </a:pPr>
            <a:endParaRPr lang="en-GB" sz="2000" dirty="0">
              <a:solidFill>
                <a:srgbClr val="0000CC"/>
              </a:solidFill>
            </a:endParaRPr>
          </a:p>
          <a:p>
            <a:pPr algn="ctr">
              <a:lnSpc>
                <a:spcPct val="100000"/>
              </a:lnSpc>
            </a:pPr>
            <a:r>
              <a:rPr lang="en-GB" sz="2000" dirty="0">
                <a:solidFill>
                  <a:srgbClr val="002060"/>
                </a:solidFill>
              </a:rPr>
              <a:t>Where is your nearest university? Have you ever visited it? How could you find out more about any public outreach schemes it offers?</a:t>
            </a:r>
            <a:endParaRPr lang="en-GB" sz="2000" dirty="0">
              <a:solidFill>
                <a:srgbClr val="990033"/>
              </a:solidFill>
            </a:endParaRPr>
          </a:p>
        </p:txBody>
      </p:sp>
    </p:spTree>
    <p:extLst>
      <p:ext uri="{BB962C8B-B14F-4D97-AF65-F5344CB8AC3E}">
        <p14:creationId xmlns:p14="http://schemas.microsoft.com/office/powerpoint/2010/main" val="15286831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1000"/>
                                        <p:tgtEl>
                                          <p:spTgt spid="7">
                                            <p:txEl>
                                              <p:pRg st="5" end="5"/>
                                            </p:txEl>
                                          </p:spTgt>
                                        </p:tgtEl>
                                      </p:cBhvr>
                                    </p:animEffect>
                                    <p:anim calcmode="lin" valueType="num">
                                      <p:cBhvr>
                                        <p:cTn id="2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000"/>
                                        <p:tgtEl>
                                          <p:spTgt spid="7">
                                            <p:txEl>
                                              <p:pRg st="8" end="8"/>
                                            </p:txEl>
                                          </p:spTgt>
                                        </p:tgtEl>
                                      </p:cBhvr>
                                    </p:animEffect>
                                    <p:anim calcmode="lin" valueType="num">
                                      <p:cBhvr>
                                        <p:cTn id="36"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2246051"/>
            <a:ext cx="6587981" cy="4052544"/>
          </a:xfrm>
          <a:solidFill>
            <a:schemeClr val="bg1">
              <a:lumMod val="95000"/>
            </a:schemeClr>
          </a:solidFill>
        </p:spPr>
        <p:txBody>
          <a:bodyPr>
            <a:noAutofit/>
          </a:bodyPr>
          <a:lstStyle/>
          <a:p>
            <a:pPr marL="0" indent="0">
              <a:lnSpc>
                <a:spcPct val="100000"/>
              </a:lnSpc>
              <a:spcBef>
                <a:spcPts val="0"/>
              </a:spcBef>
              <a:buNone/>
            </a:pPr>
            <a:r>
              <a:rPr lang="en-GB" sz="1800" dirty="0">
                <a:solidFill>
                  <a:srgbClr val="002060"/>
                </a:solidFill>
                <a:latin typeface="+mj-lt"/>
              </a:rPr>
              <a:t>WHAT WERE YOUR INTERESTS AS A CHILD? </a:t>
            </a:r>
          </a:p>
          <a:p>
            <a:pPr marL="0" indent="0">
              <a:lnSpc>
                <a:spcPct val="100000"/>
              </a:lnSpc>
              <a:spcBef>
                <a:spcPts val="0"/>
              </a:spcBef>
              <a:buNone/>
            </a:pPr>
            <a:r>
              <a:rPr lang="en-GB" sz="1800" dirty="0">
                <a:solidFill>
                  <a:srgbClr val="006666"/>
                </a:solidFill>
                <a:latin typeface="+mj-lt"/>
              </a:rPr>
              <a:t>On the academic side, I enjoyed science and woodworking. I liked working with my hands, which helped lead me to a career in</a:t>
            </a:r>
            <a:r>
              <a:rPr lang="en-GB" sz="1800" dirty="0">
                <a:solidFill>
                  <a:srgbClr val="006666"/>
                </a:solidFill>
              </a:rPr>
              <a:t> lab research</a:t>
            </a:r>
            <a:r>
              <a:rPr lang="en-GB" sz="1800" dirty="0">
                <a:solidFill>
                  <a:srgbClr val="006666"/>
                </a:solidFill>
                <a:latin typeface="+mj-lt"/>
              </a:rPr>
              <a:t>. On the sports side, I enjoyed wrestling and golf, which helped me learn </a:t>
            </a:r>
            <a:r>
              <a:rPr lang="en-GB" sz="1800" dirty="0">
                <a:solidFill>
                  <a:srgbClr val="006666"/>
                </a:solidFill>
              </a:rPr>
              <a:t>fortitude</a:t>
            </a:r>
            <a:r>
              <a:rPr lang="en-GB" sz="1800" dirty="0">
                <a:solidFill>
                  <a:srgbClr val="006666"/>
                </a:solidFill>
                <a:latin typeface="+mj-lt"/>
              </a:rPr>
              <a:t> and </a:t>
            </a:r>
            <a:r>
              <a:rPr lang="en-GB" sz="1800" dirty="0">
                <a:solidFill>
                  <a:srgbClr val="006666"/>
                </a:solidFill>
              </a:rPr>
              <a:t>mental toughness</a:t>
            </a:r>
            <a:r>
              <a:rPr lang="en-GB" sz="1800" dirty="0">
                <a:solidFill>
                  <a:srgbClr val="006666"/>
                </a:solidFill>
                <a:latin typeface="+mj-lt"/>
              </a:rPr>
              <a:t>.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solidFill>
                  <a:srgbClr val="002060"/>
                </a:solidFill>
                <a:latin typeface="+mj-lt"/>
              </a:rPr>
              <a:t>WHAT INSPIRED YOU TO BECOME A SCIENTIST? </a:t>
            </a:r>
          </a:p>
          <a:p>
            <a:pPr marL="0" indent="0">
              <a:lnSpc>
                <a:spcPct val="100000"/>
              </a:lnSpc>
              <a:spcBef>
                <a:spcPts val="0"/>
              </a:spcBef>
              <a:buNone/>
            </a:pPr>
            <a:r>
              <a:rPr lang="en-GB" sz="1800" dirty="0">
                <a:solidFill>
                  <a:srgbClr val="006666"/>
                </a:solidFill>
                <a:latin typeface="+mj-lt"/>
              </a:rPr>
              <a:t>At sixteen, I took an </a:t>
            </a:r>
            <a:r>
              <a:rPr lang="en-GB" sz="1800" dirty="0">
                <a:solidFill>
                  <a:srgbClr val="006666"/>
                </a:solidFill>
              </a:rPr>
              <a:t>internship</a:t>
            </a:r>
            <a:r>
              <a:rPr lang="en-GB" sz="1800" dirty="0">
                <a:solidFill>
                  <a:srgbClr val="006666"/>
                </a:solidFill>
                <a:latin typeface="+mj-lt"/>
              </a:rPr>
              <a:t> at the chemistry lab of the Weyerhaeuser paper company. It was there I learned that chemists have the solutions to </a:t>
            </a:r>
            <a:r>
              <a:rPr lang="en-GB" sz="1800" dirty="0">
                <a:solidFill>
                  <a:srgbClr val="006666"/>
                </a:solidFill>
              </a:rPr>
              <a:t>real-world problems </a:t>
            </a:r>
            <a:r>
              <a:rPr lang="en-GB" sz="1800" dirty="0">
                <a:solidFill>
                  <a:srgbClr val="006666"/>
                </a:solidFill>
                <a:latin typeface="+mj-lt"/>
              </a:rPr>
              <a:t>– and I even helped solve a small one myself!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solidFill>
                  <a:srgbClr val="002060"/>
                </a:solidFill>
                <a:latin typeface="+mj-lt"/>
              </a:rPr>
              <a:t>WHAT ATTRIBUTES HAVE LED YOU TOWARDS SUCCESS? </a:t>
            </a:r>
          </a:p>
          <a:p>
            <a:pPr marL="0" indent="0">
              <a:lnSpc>
                <a:spcPct val="100000"/>
              </a:lnSpc>
              <a:spcBef>
                <a:spcPts val="0"/>
              </a:spcBef>
              <a:buNone/>
            </a:pPr>
            <a:r>
              <a:rPr lang="en-GB" sz="1800" dirty="0">
                <a:solidFill>
                  <a:srgbClr val="006666"/>
                </a:solidFill>
              </a:rPr>
              <a:t>Persistence</a:t>
            </a:r>
            <a:r>
              <a:rPr lang="en-GB" sz="1800" dirty="0">
                <a:solidFill>
                  <a:srgbClr val="006666"/>
                </a:solidFill>
                <a:latin typeface="+mj-lt"/>
              </a:rPr>
              <a:t>, </a:t>
            </a:r>
            <a:r>
              <a:rPr lang="en-GB" sz="1800" dirty="0">
                <a:solidFill>
                  <a:srgbClr val="006666"/>
                </a:solidFill>
              </a:rPr>
              <a:t>self-belief</a:t>
            </a:r>
            <a:r>
              <a:rPr lang="en-GB" sz="1800" dirty="0">
                <a:solidFill>
                  <a:srgbClr val="006666"/>
                </a:solidFill>
                <a:latin typeface="+mj-lt"/>
              </a:rPr>
              <a:t> and an ability to </a:t>
            </a:r>
            <a:r>
              <a:rPr lang="en-GB" sz="1800" dirty="0">
                <a:solidFill>
                  <a:srgbClr val="006666"/>
                </a:solidFill>
              </a:rPr>
              <a:t>embrace risk</a:t>
            </a:r>
            <a:r>
              <a:rPr lang="en-GB" sz="1800" dirty="0">
                <a:solidFill>
                  <a:srgbClr val="006666"/>
                </a:solidFill>
                <a:latin typeface="+mj-lt"/>
              </a:rPr>
              <a:t>. </a:t>
            </a:r>
            <a:endParaRPr lang="en-US" sz="1800" dirty="0">
              <a:solidFill>
                <a:srgbClr val="006666"/>
              </a:solidFill>
              <a:latin typeface="+mj-lt"/>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3627" r="3627"/>
          <a:stretch/>
        </p:blipFill>
        <p:spPr>
          <a:xfrm>
            <a:off x="8205634" y="722376"/>
            <a:ext cx="3337560" cy="5413248"/>
          </a:xfrm>
          <a:prstGeom prst="rect">
            <a:avLst/>
          </a:prstGeom>
          <a:effectLst/>
        </p:spPr>
      </p:pic>
      <p:sp>
        <p:nvSpPr>
          <p:cNvPr id="7" name="Title 1">
            <a:extLst>
              <a:ext uri="{FF2B5EF4-FFF2-40B4-BE49-F238E27FC236}">
                <a16:creationId xmlns:a16="http://schemas.microsoft.com/office/drawing/2014/main" id="{CD7ED3CC-0EFD-4BED-B82C-303A1A26CF3F}"/>
              </a:ext>
            </a:extLst>
          </p:cNvPr>
          <p:cNvSpPr>
            <a:spLocks noGrp="1"/>
          </p:cNvSpPr>
          <p:nvPr>
            <p:ph type="title"/>
          </p:nvPr>
        </p:nvSpPr>
        <p:spPr>
          <a:xfrm>
            <a:off x="484215" y="629266"/>
            <a:ext cx="6587980" cy="1174953"/>
          </a:xfrm>
          <a:solidFill>
            <a:schemeClr val="bg1">
              <a:lumMod val="95000"/>
            </a:schemeClr>
          </a:solidFill>
        </p:spPr>
        <p:txBody>
          <a:bodyPr>
            <a:noAutofit/>
          </a:bodyPr>
          <a:lstStyle/>
          <a:p>
            <a:r>
              <a:rPr lang="en-GB" sz="3400" dirty="0">
                <a:solidFill>
                  <a:schemeClr val="tx1">
                    <a:lumMod val="65000"/>
                    <a:lumOff val="35000"/>
                  </a:schemeClr>
                </a:solidFill>
              </a:rPr>
              <a:t>HOW DID NEIL BECOME A BIOSCIENTIST?</a:t>
            </a:r>
          </a:p>
        </p:txBody>
      </p:sp>
    </p:spTree>
    <p:extLst>
      <p:ext uri="{BB962C8B-B14F-4D97-AF65-F5344CB8AC3E}">
        <p14:creationId xmlns:p14="http://schemas.microsoft.com/office/powerpoint/2010/main" val="31372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559407"/>
            <a:ext cx="6587981" cy="5739188"/>
          </a:xfrm>
          <a:solidFill>
            <a:schemeClr val="bg1">
              <a:lumMod val="95000"/>
            </a:schemeClr>
          </a:solidFill>
        </p:spPr>
        <p:txBody>
          <a:bodyPr>
            <a:noAutofit/>
          </a:bodyPr>
          <a:lstStyle/>
          <a:p>
            <a:pPr marL="0" indent="0">
              <a:buNone/>
            </a:pPr>
            <a:endParaRPr lang="en-GB" sz="1800" dirty="0">
              <a:latin typeface="+mj-lt"/>
            </a:endParaRPr>
          </a:p>
          <a:p>
            <a:pPr marL="0" indent="0">
              <a:lnSpc>
                <a:spcPct val="100000"/>
              </a:lnSpc>
              <a:spcBef>
                <a:spcPts val="0"/>
              </a:spcBef>
              <a:buNone/>
            </a:pPr>
            <a:r>
              <a:rPr lang="en-GB" sz="1800" dirty="0">
                <a:solidFill>
                  <a:srgbClr val="002060"/>
                </a:solidFill>
                <a:latin typeface="+mj-lt"/>
              </a:rPr>
              <a:t>HOW DO YOU OVERCOME OBSTACLES IN YOUR WORK? </a:t>
            </a:r>
          </a:p>
          <a:p>
            <a:pPr marL="0" indent="0">
              <a:lnSpc>
                <a:spcPct val="100000"/>
              </a:lnSpc>
              <a:spcBef>
                <a:spcPts val="0"/>
              </a:spcBef>
              <a:buNone/>
            </a:pPr>
            <a:r>
              <a:rPr lang="en-GB" sz="1800" dirty="0">
                <a:solidFill>
                  <a:srgbClr val="006666"/>
                </a:solidFill>
                <a:latin typeface="+mj-lt"/>
              </a:rPr>
              <a:t>I find it useful to accelerate towards </a:t>
            </a:r>
            <a:r>
              <a:rPr lang="en-GB" sz="1800" dirty="0">
                <a:solidFill>
                  <a:srgbClr val="006666"/>
                </a:solidFill>
              </a:rPr>
              <a:t>obstacles</a:t>
            </a:r>
            <a:r>
              <a:rPr lang="en-GB" sz="1800" dirty="0">
                <a:solidFill>
                  <a:srgbClr val="006666"/>
                </a:solidFill>
                <a:latin typeface="+mj-lt"/>
              </a:rPr>
              <a:t> – I even revel in the </a:t>
            </a:r>
            <a:r>
              <a:rPr lang="en-GB" sz="1800" dirty="0">
                <a:solidFill>
                  <a:srgbClr val="006666"/>
                </a:solidFill>
              </a:rPr>
              <a:t>struggle</a:t>
            </a:r>
            <a:r>
              <a:rPr lang="en-GB" sz="1800" dirty="0">
                <a:solidFill>
                  <a:srgbClr val="006666"/>
                </a:solidFill>
                <a:latin typeface="+mj-lt"/>
              </a:rPr>
              <a:t>. That has helped me overcome substantial barriers and paved the way to success.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solidFill>
                  <a:srgbClr val="002060"/>
                </a:solidFill>
                <a:latin typeface="+mj-lt"/>
              </a:rPr>
              <a:t>WHAT IS THE PROUDEST MOMENT OF YOUR CAREER? </a:t>
            </a:r>
          </a:p>
          <a:p>
            <a:pPr marL="0" indent="0">
              <a:lnSpc>
                <a:spcPct val="100000"/>
              </a:lnSpc>
              <a:spcBef>
                <a:spcPts val="0"/>
              </a:spcBef>
              <a:buNone/>
            </a:pPr>
            <a:r>
              <a:rPr lang="en-GB" sz="1800" dirty="0">
                <a:solidFill>
                  <a:srgbClr val="006666"/>
                </a:solidFill>
                <a:latin typeface="+mj-lt"/>
              </a:rPr>
              <a:t>I believe the highlight of my career is </a:t>
            </a:r>
            <a:r>
              <a:rPr lang="en-GB" sz="1800" dirty="0">
                <a:solidFill>
                  <a:srgbClr val="006666"/>
                </a:solidFill>
              </a:rPr>
              <a:t>still to come! </a:t>
            </a:r>
            <a:r>
              <a:rPr lang="en-GB" sz="1800" dirty="0">
                <a:solidFill>
                  <a:srgbClr val="006666"/>
                </a:solidFill>
                <a:latin typeface="+mj-lt"/>
              </a:rPr>
              <a:t>Having said that, the </a:t>
            </a:r>
            <a:r>
              <a:rPr lang="en-GB" sz="1800" dirty="0">
                <a:solidFill>
                  <a:srgbClr val="006666"/>
                </a:solidFill>
              </a:rPr>
              <a:t>publications</a:t>
            </a:r>
            <a:r>
              <a:rPr lang="en-GB" sz="1800" dirty="0">
                <a:solidFill>
                  <a:srgbClr val="006666"/>
                </a:solidFill>
                <a:latin typeface="+mj-lt"/>
              </a:rPr>
              <a:t> of some of my best research papers have been great moments. I also place great value on training the </a:t>
            </a:r>
            <a:r>
              <a:rPr lang="en-GB" sz="1800" dirty="0">
                <a:solidFill>
                  <a:srgbClr val="006666"/>
                </a:solidFill>
              </a:rPr>
              <a:t>next generation of scientists</a:t>
            </a:r>
            <a:r>
              <a:rPr lang="en-GB" sz="1800" dirty="0">
                <a:solidFill>
                  <a:srgbClr val="006666"/>
                </a:solidFill>
                <a:latin typeface="+mj-lt"/>
              </a:rPr>
              <a:t>. </a:t>
            </a:r>
          </a:p>
          <a:p>
            <a:pPr marL="0" indent="0">
              <a:lnSpc>
                <a:spcPct val="100000"/>
              </a:lnSpc>
              <a:spcBef>
                <a:spcPts val="0"/>
              </a:spcBef>
              <a:buNone/>
            </a:pPr>
            <a:endParaRPr lang="en-GB" sz="1800" dirty="0">
              <a:latin typeface="+mj-lt"/>
            </a:endParaRPr>
          </a:p>
          <a:p>
            <a:pPr marL="0" indent="0">
              <a:lnSpc>
                <a:spcPct val="100000"/>
              </a:lnSpc>
              <a:spcBef>
                <a:spcPts val="0"/>
              </a:spcBef>
              <a:buNone/>
            </a:pPr>
            <a:r>
              <a:rPr lang="en-GB" sz="1800" dirty="0">
                <a:solidFill>
                  <a:srgbClr val="002060"/>
                </a:solidFill>
                <a:latin typeface="+mj-lt"/>
              </a:rPr>
              <a:t>HOW DO YOU SWITCH OFF FROM WORK? </a:t>
            </a:r>
          </a:p>
          <a:p>
            <a:pPr marL="0" indent="0">
              <a:lnSpc>
                <a:spcPct val="100000"/>
              </a:lnSpc>
              <a:spcBef>
                <a:spcPts val="0"/>
              </a:spcBef>
              <a:buNone/>
            </a:pPr>
            <a:r>
              <a:rPr lang="en-GB" sz="1800" dirty="0">
                <a:solidFill>
                  <a:srgbClr val="006666"/>
                </a:solidFill>
                <a:latin typeface="+mj-lt"/>
              </a:rPr>
              <a:t>I take pleasure in </a:t>
            </a:r>
            <a:r>
              <a:rPr lang="en-GB" sz="1800" dirty="0">
                <a:solidFill>
                  <a:srgbClr val="006666"/>
                </a:solidFill>
              </a:rPr>
              <a:t>exercise</a:t>
            </a:r>
            <a:r>
              <a:rPr lang="en-GB" sz="1800" dirty="0">
                <a:solidFill>
                  <a:srgbClr val="006666"/>
                </a:solidFill>
                <a:latin typeface="+mj-lt"/>
              </a:rPr>
              <a:t>, especially swimming, golf and jogging</a:t>
            </a:r>
            <a:r>
              <a:rPr lang="en-GB" sz="1800" dirty="0">
                <a:latin typeface="+mj-lt"/>
              </a:rPr>
              <a:t>. </a:t>
            </a:r>
          </a:p>
          <a:p>
            <a:pPr marL="0" indent="0">
              <a:lnSpc>
                <a:spcPct val="100000"/>
              </a:lnSpc>
              <a:spcBef>
                <a:spcPts val="0"/>
              </a:spcBef>
              <a:buNone/>
            </a:pPr>
            <a:endParaRPr lang="en-GB" sz="1800" dirty="0">
              <a:latin typeface="+mj-lt"/>
              <a:cs typeface="Calibri Light" panose="020F0302020204030204" pitchFamily="34" charset="0"/>
            </a:endParaRPr>
          </a:p>
          <a:p>
            <a:pPr marL="0" indent="0">
              <a:lnSpc>
                <a:spcPct val="100000"/>
              </a:lnSpc>
              <a:spcBef>
                <a:spcPts val="0"/>
              </a:spcBef>
              <a:buNone/>
            </a:pPr>
            <a:endParaRPr lang="en-US" sz="1800" dirty="0">
              <a:latin typeface="+mj-lt"/>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32652" r="32652"/>
          <a:stretch/>
        </p:blipFill>
        <p:spPr>
          <a:xfrm>
            <a:off x="8205634" y="722376"/>
            <a:ext cx="3337560" cy="5413248"/>
          </a:xfrm>
          <a:prstGeom prst="rect">
            <a:avLst/>
          </a:prstGeom>
          <a:effectLst/>
        </p:spPr>
      </p:pic>
      <p:sp>
        <p:nvSpPr>
          <p:cNvPr id="7" name="TextBox 6">
            <a:extLst>
              <a:ext uri="{FF2B5EF4-FFF2-40B4-BE49-F238E27FC236}">
                <a16:creationId xmlns:a16="http://schemas.microsoft.com/office/drawing/2014/main" id="{2AAFC46C-EF56-42E3-9C59-628797E51B3C}"/>
              </a:ext>
            </a:extLst>
          </p:cNvPr>
          <p:cNvSpPr txBox="1"/>
          <p:nvPr/>
        </p:nvSpPr>
        <p:spPr>
          <a:xfrm>
            <a:off x="7687340" y="6298594"/>
            <a:ext cx="4504660" cy="923330"/>
          </a:xfrm>
          <a:prstGeom prst="rect">
            <a:avLst/>
          </a:prstGeom>
          <a:noFill/>
        </p:spPr>
        <p:txBody>
          <a:bodyPr wrap="square" rtlCol="0">
            <a:spAutoFit/>
          </a:bodyPr>
          <a:lstStyle/>
          <a:p>
            <a:r>
              <a:rPr lang="en-GB" sz="900" b="0" i="0" dirty="0">
                <a:solidFill>
                  <a:srgbClr val="000000"/>
                </a:solidFill>
                <a:effectLst/>
                <a:latin typeface="adobe-clean"/>
              </a:rPr>
              <a:t>Microscopic nano disease-causing bacteria inside the human body. Nanotechnology in blood flow among cells </a:t>
            </a:r>
            <a:r>
              <a:rPr lang="en-GB" sz="900" b="0" i="0" dirty="0" err="1">
                <a:solidFill>
                  <a:srgbClr val="000000"/>
                </a:solidFill>
                <a:effectLst/>
                <a:latin typeface="adobe-clean"/>
              </a:rPr>
              <a:t>hemoglobin</a:t>
            </a:r>
            <a:r>
              <a:rPr lang="en-GB" sz="900" b="0" i="0" dirty="0">
                <a:solidFill>
                  <a:srgbClr val="000000"/>
                </a:solidFill>
                <a:effectLst/>
                <a:latin typeface="adobe-clean"/>
              </a:rPr>
              <a:t>. Innovation technology in medicine. Future concept. </a:t>
            </a:r>
            <a:r>
              <a:rPr lang="en-GB" sz="900" b="0" i="0" dirty="0">
                <a:solidFill>
                  <a:srgbClr val="8E8E8E"/>
                </a:solidFill>
                <a:effectLst/>
                <a:latin typeface="adobe-clean"/>
              </a:rPr>
              <a:t>By </a:t>
            </a:r>
            <a:r>
              <a:rPr lang="en-GB" sz="900" b="0" i="0" u="none" strike="noStrike" dirty="0">
                <a:solidFill>
                  <a:srgbClr val="2680EB"/>
                </a:solidFill>
                <a:effectLst/>
                <a:latin typeface="adobe-clean"/>
                <a:hlinkClick r:id="rId3"/>
              </a:rPr>
              <a:t>fantastic</a:t>
            </a:r>
            <a:endParaRPr lang="en-GB" sz="900" b="0" i="0" dirty="0">
              <a:solidFill>
                <a:srgbClr val="000000"/>
              </a:solidFill>
              <a:effectLst/>
              <a:latin typeface="adobe-clean"/>
            </a:endParaRPr>
          </a:p>
          <a:p>
            <a:endParaRPr lang="en-GB" sz="900" b="0" i="0" dirty="0">
              <a:solidFill>
                <a:srgbClr val="000000"/>
              </a:solidFill>
              <a:effectLst/>
              <a:latin typeface="adobe-clean"/>
            </a:endParaRPr>
          </a:p>
          <a:p>
            <a:endParaRPr lang="en-GB" dirty="0"/>
          </a:p>
        </p:txBody>
      </p:sp>
    </p:spTree>
    <p:extLst>
      <p:ext uri="{BB962C8B-B14F-4D97-AF65-F5344CB8AC3E}">
        <p14:creationId xmlns:p14="http://schemas.microsoft.com/office/powerpoint/2010/main" val="927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5D27F-E114-4AD6-A88E-05D9DB2BA45D}"/>
              </a:ext>
            </a:extLst>
          </p:cNvPr>
          <p:cNvSpPr>
            <a:spLocks noGrp="1"/>
          </p:cNvSpPr>
          <p:nvPr>
            <p:ph type="title"/>
          </p:nvPr>
        </p:nvSpPr>
        <p:spPr>
          <a:xfrm>
            <a:off x="648930" y="559407"/>
            <a:ext cx="5761396" cy="1174953"/>
          </a:xfrm>
          <a:solidFill>
            <a:schemeClr val="bg1">
              <a:lumMod val="95000"/>
            </a:schemeClr>
          </a:solidFill>
        </p:spPr>
        <p:txBody>
          <a:bodyPr>
            <a:normAutofit/>
          </a:bodyPr>
          <a:lstStyle/>
          <a:p>
            <a:r>
              <a:rPr lang="en-GB" sz="3400" dirty="0">
                <a:solidFill>
                  <a:schemeClr val="tx1">
                    <a:lumMod val="65000"/>
                    <a:lumOff val="35000"/>
                  </a:schemeClr>
                </a:solidFill>
              </a:rPr>
              <a:t>MEET NEIL</a:t>
            </a:r>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931" y="2350205"/>
            <a:ext cx="5761395" cy="3785419"/>
          </a:xfrm>
          <a:solidFill>
            <a:schemeClr val="bg1">
              <a:lumMod val="95000"/>
            </a:schemeClr>
          </a:solidFill>
        </p:spPr>
        <p:txBody>
          <a:bodyPr>
            <a:normAutofit/>
          </a:bodyPr>
          <a:lstStyle/>
          <a:p>
            <a:pPr marL="0" indent="0" algn="l">
              <a:lnSpc>
                <a:spcPct val="100000"/>
              </a:lnSpc>
              <a:spcBef>
                <a:spcPts val="0"/>
              </a:spcBef>
              <a:buNone/>
            </a:pPr>
            <a:r>
              <a:rPr lang="en-GB" sz="20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Professor Neil Kelleher</a:t>
            </a:r>
            <a:r>
              <a:rPr lang="en-GB" sz="2000" b="0" i="0" u="none" strike="noStrike" baseline="0" dirty="0">
                <a:latin typeface="Calibri Light" panose="020F0302020204030204" pitchFamily="34" charset="0"/>
                <a:cs typeface="Calibri Light" panose="020F0302020204030204" pitchFamily="34" charset="0"/>
              </a:rPr>
              <a:t>, of </a:t>
            </a:r>
            <a:r>
              <a:rPr lang="en-GB" sz="2000" b="0" i="0" u="none" strike="noStrike" baseline="0" dirty="0" err="1">
                <a:solidFill>
                  <a:schemeClr val="accent1">
                    <a:lumMod val="75000"/>
                  </a:schemeClr>
                </a:solidFill>
                <a:latin typeface="Calibri Light" panose="020F0302020204030204" pitchFamily="34" charset="0"/>
                <a:cs typeface="Calibri Light" panose="020F0302020204030204" pitchFamily="34" charset="0"/>
              </a:rPr>
              <a:t>Northwestern</a:t>
            </a:r>
            <a:r>
              <a:rPr lang="en-GB" sz="2000" dirty="0">
                <a:solidFill>
                  <a:schemeClr val="accent1">
                    <a:lumMod val="75000"/>
                  </a:schemeClr>
                </a:solidFill>
                <a:latin typeface="Calibri Light" panose="020F0302020204030204" pitchFamily="34" charset="0"/>
                <a:cs typeface="Calibri Light" panose="020F0302020204030204" pitchFamily="34" charset="0"/>
              </a:rPr>
              <a:t> </a:t>
            </a:r>
            <a:r>
              <a:rPr lang="en-GB" sz="20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University </a:t>
            </a:r>
            <a:r>
              <a:rPr lang="en-GB" sz="2000" b="0" i="0" u="none" strike="noStrike" baseline="0" dirty="0">
                <a:latin typeface="Calibri Light" panose="020F0302020204030204" pitchFamily="34" charset="0"/>
                <a:cs typeface="Calibri Light" panose="020F0302020204030204" pitchFamily="34" charset="0"/>
              </a:rPr>
              <a:t>in Illinois in the US, has his sights set on bringing about a major leap forward in our understanding of proteins, by </a:t>
            </a:r>
            <a:r>
              <a:rPr lang="en-GB" sz="2000" b="0" i="0" u="none" strike="noStrike" baseline="0" dirty="0">
                <a:solidFill>
                  <a:schemeClr val="accent1">
                    <a:lumMod val="75000"/>
                  </a:schemeClr>
                </a:solidFill>
                <a:latin typeface="Calibri Light" panose="020F0302020204030204" pitchFamily="34" charset="0"/>
                <a:cs typeface="Calibri Light" panose="020F0302020204030204" pitchFamily="34" charset="0"/>
              </a:rPr>
              <a:t>cataloguing every single protein in the human body</a:t>
            </a:r>
            <a:r>
              <a:rPr lang="en-GB" sz="2000" b="0" i="0" u="none" strike="noStrike" baseline="0" dirty="0">
                <a:latin typeface="Calibri Light" panose="020F0302020204030204" pitchFamily="34" charset="0"/>
                <a:cs typeface="Calibri Light" panose="020F0302020204030204" pitchFamily="34" charset="0"/>
              </a:rPr>
              <a:t>. </a:t>
            </a:r>
          </a:p>
          <a:p>
            <a:pPr marL="0" indent="0" algn="l">
              <a:lnSpc>
                <a:spcPct val="100000"/>
              </a:lnSpc>
              <a:spcBef>
                <a:spcPts val="0"/>
              </a:spcBef>
              <a:buNone/>
            </a:pPr>
            <a:endParaRPr lang="en-GB" sz="20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“The Human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Proteoform</a:t>
            </a:r>
            <a:r>
              <a:rPr lang="en-GB" sz="2000" b="0" i="0" u="none" strike="noStrike" baseline="0" dirty="0">
                <a:solidFill>
                  <a:srgbClr val="006666"/>
                </a:solidFill>
                <a:latin typeface="Calibri Light" panose="020F0302020204030204" pitchFamily="34" charset="0"/>
                <a:cs typeface="Calibri Light" panose="020F0302020204030204" pitchFamily="34" charset="0"/>
              </a:rPr>
              <a:t> Project will allow us to know ourselves, and to understand our underlying biology with unprecedented precision,” </a:t>
            </a:r>
            <a:r>
              <a:rPr lang="en-GB" sz="2000" b="0" i="0" u="none" strike="noStrike" baseline="0" dirty="0">
                <a:latin typeface="Calibri Light" panose="020F0302020204030204" pitchFamily="34" charset="0"/>
                <a:cs typeface="Calibri Light" panose="020F0302020204030204" pitchFamily="34" charset="0"/>
              </a:rPr>
              <a:t>explains Neil.</a:t>
            </a:r>
          </a:p>
          <a:p>
            <a:pPr marL="0" indent="0" algn="l">
              <a:lnSpc>
                <a:spcPct val="100000"/>
              </a:lnSpc>
              <a:spcBef>
                <a:spcPts val="0"/>
              </a:spcBef>
              <a:buNone/>
            </a:pPr>
            <a:endParaRPr lang="en-GB" sz="20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2000" dirty="0">
                <a:latin typeface="Calibri Light" panose="020F0302020204030204" pitchFamily="34" charset="0"/>
                <a:cs typeface="Calibri Light" panose="020F0302020204030204" pitchFamily="34" charset="0"/>
              </a:rPr>
              <a:t>Let’s learn more about his research…</a:t>
            </a: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suit and tie&#10;&#10;Description automatically generated with medium confidence">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l="2703" r="4582" b="-1"/>
          <a:stretch/>
        </p:blipFill>
        <p:spPr>
          <a:xfrm>
            <a:off x="8205634" y="722376"/>
            <a:ext cx="3337560" cy="5413248"/>
          </a:xfrm>
          <a:prstGeom prst="rect">
            <a:avLst/>
          </a:prstGeom>
          <a:effectLst/>
        </p:spPr>
      </p:pic>
    </p:spTree>
    <p:extLst>
      <p:ext uri="{BB962C8B-B14F-4D97-AF65-F5344CB8AC3E}">
        <p14:creationId xmlns:p14="http://schemas.microsoft.com/office/powerpoint/2010/main" val="4766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E99A-B737-413D-AB35-06A220586A93}"/>
              </a:ext>
            </a:extLst>
          </p:cNvPr>
          <p:cNvSpPr>
            <a:spLocks noGrp="1"/>
          </p:cNvSpPr>
          <p:nvPr>
            <p:ph type="title"/>
          </p:nvPr>
        </p:nvSpPr>
        <p:spPr>
          <a:xfrm>
            <a:off x="335667" y="629267"/>
            <a:ext cx="3818758" cy="1199534"/>
          </a:xfrm>
          <a:solidFill>
            <a:schemeClr val="bg1">
              <a:lumMod val="95000"/>
            </a:schemeClr>
          </a:solidFill>
        </p:spPr>
        <p:txBody>
          <a:bodyPr>
            <a:normAutofit/>
          </a:bodyPr>
          <a:lstStyle/>
          <a:p>
            <a:r>
              <a:rPr lang="en-GB" sz="3400" dirty="0">
                <a:solidFill>
                  <a:schemeClr val="tx1">
                    <a:lumMod val="65000"/>
                    <a:lumOff val="35000"/>
                  </a:schemeClr>
                </a:solidFill>
              </a:rPr>
              <a:t>NEIL’S TOP TIPS</a:t>
            </a:r>
          </a:p>
        </p:txBody>
      </p:sp>
      <p:sp>
        <p:nvSpPr>
          <p:cNvPr id="9" name="Content Placeholder 8">
            <a:extLst>
              <a:ext uri="{FF2B5EF4-FFF2-40B4-BE49-F238E27FC236}">
                <a16:creationId xmlns:a16="http://schemas.microsoft.com/office/drawing/2014/main" id="{D34E9894-81E8-4A57-BAFE-63A8F7AA9051}"/>
              </a:ext>
            </a:extLst>
          </p:cNvPr>
          <p:cNvSpPr>
            <a:spLocks noGrp="1"/>
          </p:cNvSpPr>
          <p:nvPr>
            <p:ph idx="1"/>
          </p:nvPr>
        </p:nvSpPr>
        <p:spPr>
          <a:xfrm>
            <a:off x="335667" y="2091160"/>
            <a:ext cx="3818758" cy="4137573"/>
          </a:xfrm>
          <a:solidFill>
            <a:schemeClr val="bg1">
              <a:lumMod val="95000"/>
            </a:schemeClr>
          </a:solidFill>
        </p:spPr>
        <p:txBody>
          <a:bodyPr>
            <a:normAutofit/>
          </a:bodyPr>
          <a:lstStyle/>
          <a:p>
            <a:pPr marL="0" indent="0">
              <a:lnSpc>
                <a:spcPct val="100000"/>
              </a:lnSpc>
              <a:spcBef>
                <a:spcPts val="0"/>
              </a:spcBef>
              <a:buNone/>
            </a:pPr>
            <a:r>
              <a:rPr lang="en-GB" sz="2000" dirty="0">
                <a:solidFill>
                  <a:srgbClr val="006666"/>
                </a:solidFill>
              </a:rPr>
              <a:t>01 Don’t follow directly in the footsteps of others. </a:t>
            </a:r>
            <a:r>
              <a:rPr lang="en-GB" sz="2000" dirty="0">
                <a:solidFill>
                  <a:srgbClr val="006666"/>
                </a:solidFill>
                <a:latin typeface="+mj-lt"/>
              </a:rPr>
              <a:t>Forging your own path is harder, takes a while – but positions you well in life.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solidFill>
                  <a:srgbClr val="003399"/>
                </a:solidFill>
              </a:rPr>
              <a:t>02 Do find good role models </a:t>
            </a:r>
            <a:r>
              <a:rPr lang="en-GB" sz="2000" dirty="0">
                <a:solidFill>
                  <a:srgbClr val="003399"/>
                </a:solidFill>
                <a:latin typeface="+mj-lt"/>
              </a:rPr>
              <a:t>and learn how to learn from them (#networking). </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dirty="0">
                <a:solidFill>
                  <a:srgbClr val="002060"/>
                </a:solidFill>
              </a:rPr>
              <a:t>03 Embrace risk </a:t>
            </a:r>
            <a:r>
              <a:rPr lang="en-GB" sz="2000" dirty="0">
                <a:solidFill>
                  <a:srgbClr val="002060"/>
                </a:solidFill>
                <a:latin typeface="+mj-lt"/>
              </a:rPr>
              <a:t>– ambition feeds on it! </a:t>
            </a:r>
            <a:endParaRPr lang="en-US" sz="2000" dirty="0">
              <a:solidFill>
                <a:srgbClr val="002060"/>
              </a:solidFill>
              <a:latin typeface="+mj-lt"/>
              <a:cs typeface="Calibri Light" panose="020F0302020204030204" pitchFamily="34" charset="0"/>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men posing for a photo&#10;&#10;Description automatically generated with medium confidence">
            <a:extLst>
              <a:ext uri="{FF2B5EF4-FFF2-40B4-BE49-F238E27FC236}">
                <a16:creationId xmlns:a16="http://schemas.microsoft.com/office/drawing/2014/main" id="{9B1E6572-02A7-47AD-853F-9EAB47CD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734439"/>
            <a:ext cx="6019331" cy="3385875"/>
          </a:xfrm>
          <a:prstGeom prst="rect">
            <a:avLst/>
          </a:prstGeom>
          <a:effectLst/>
        </p:spPr>
      </p:pic>
      <p:sp>
        <p:nvSpPr>
          <p:cNvPr id="8" name="TextBox 7">
            <a:extLst>
              <a:ext uri="{FF2B5EF4-FFF2-40B4-BE49-F238E27FC236}">
                <a16:creationId xmlns:a16="http://schemas.microsoft.com/office/drawing/2014/main" id="{809C0888-ED58-45C6-A012-6338E8193841}"/>
              </a:ext>
            </a:extLst>
          </p:cNvPr>
          <p:cNvSpPr txBox="1"/>
          <p:nvPr/>
        </p:nvSpPr>
        <p:spPr>
          <a:xfrm>
            <a:off x="5405861" y="5678098"/>
            <a:ext cx="6019331" cy="523220"/>
          </a:xfrm>
          <a:prstGeom prst="rect">
            <a:avLst/>
          </a:prstGeom>
          <a:noFill/>
        </p:spPr>
        <p:txBody>
          <a:bodyPr wrap="square">
            <a:spAutoFit/>
          </a:bodyPr>
          <a:lstStyle/>
          <a:p>
            <a:pPr algn="ctr"/>
            <a:r>
              <a:rPr lang="en-GB" sz="1400" b="0" i="1" u="none" strike="noStrike" baseline="0" dirty="0">
                <a:solidFill>
                  <a:srgbClr val="000000"/>
                </a:solidFill>
                <a:latin typeface="Calibri Light" panose="020F0302020204030204" pitchFamily="34" charset="0"/>
                <a:cs typeface="Calibri Light" panose="020F0302020204030204" pitchFamily="34" charset="0"/>
              </a:rPr>
              <a:t>Neil can often be found in the lab, working with graduate student, Jack McGee, and staff member, Jared </a:t>
            </a:r>
            <a:r>
              <a:rPr lang="en-GB" sz="1400" b="0" i="1" u="none" strike="noStrike" baseline="0" dirty="0" err="1">
                <a:solidFill>
                  <a:srgbClr val="000000"/>
                </a:solidFill>
                <a:latin typeface="Calibri Light" panose="020F0302020204030204" pitchFamily="34" charset="0"/>
                <a:cs typeface="Calibri Light" panose="020F0302020204030204" pitchFamily="34" charset="0"/>
              </a:rPr>
              <a:t>Kafader</a:t>
            </a:r>
            <a:r>
              <a:rPr lang="en-GB" sz="1400" b="0" i="1" u="none" strike="noStrike" baseline="0" dirty="0">
                <a:solidFill>
                  <a:srgbClr val="000000"/>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717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t="12289" r="-1" b="3955"/>
          <a:stretch/>
        </p:blipFill>
        <p:spPr>
          <a:xfrm>
            <a:off x="321733" y="321733"/>
            <a:ext cx="11548534" cy="6214534"/>
          </a:xfrm>
          <a:prstGeom prst="rect">
            <a:avLst/>
          </a:prstGeom>
        </p:spPr>
      </p:pic>
      <p:sp>
        <p:nvSpPr>
          <p:cNvPr id="7" name="Title 1">
            <a:extLst>
              <a:ext uri="{FF2B5EF4-FFF2-40B4-BE49-F238E27FC236}">
                <a16:creationId xmlns:a16="http://schemas.microsoft.com/office/drawing/2014/main" id="{48FD246F-4FA8-432A-B4C7-399CD7746D41}"/>
              </a:ext>
            </a:extLst>
          </p:cNvPr>
          <p:cNvSpPr txBox="1">
            <a:spLocks/>
          </p:cNvSpPr>
          <p:nvPr/>
        </p:nvSpPr>
        <p:spPr>
          <a:xfrm>
            <a:off x="731520" y="2200940"/>
            <a:ext cx="10934700" cy="4037300"/>
          </a:xfrm>
          <a:prstGeom prst="rect">
            <a:avLst/>
          </a:prstGeom>
          <a:solidFill>
            <a:schemeClr val="tx1">
              <a:lumMod val="95000"/>
              <a:alpha val="94000"/>
            </a:schemeClr>
          </a:solidFill>
          <a:ln w="60325">
            <a:solidFill>
              <a:schemeClr val="accent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dirty="0">
                <a:solidFill>
                  <a:srgbClr val="002060"/>
                </a:solidFill>
              </a:rPr>
              <a:t>TALKING POINTS</a:t>
            </a:r>
          </a:p>
          <a:p>
            <a:pPr algn="ctr">
              <a:lnSpc>
                <a:spcPct val="100000"/>
              </a:lnSpc>
            </a:pPr>
            <a:endParaRPr lang="en-GB" sz="2000" dirty="0">
              <a:solidFill>
                <a:srgbClr val="002060"/>
              </a:solidFill>
            </a:endParaRPr>
          </a:p>
          <a:p>
            <a:pPr algn="ctr">
              <a:lnSpc>
                <a:spcPct val="100000"/>
              </a:lnSpc>
            </a:pPr>
            <a:r>
              <a:rPr lang="en-GB" sz="2000" dirty="0">
                <a:solidFill>
                  <a:srgbClr val="006666"/>
                </a:solidFill>
              </a:rPr>
              <a:t>Why do you think fortitude has been an important attribute for Neil to learn in his life?</a:t>
            </a:r>
          </a:p>
          <a:p>
            <a:pPr algn="ctr">
              <a:lnSpc>
                <a:spcPct val="100000"/>
              </a:lnSpc>
            </a:pPr>
            <a:endParaRPr lang="en-GB" sz="2000" dirty="0">
              <a:solidFill>
                <a:srgbClr val="0070C0"/>
              </a:solidFill>
            </a:endParaRPr>
          </a:p>
          <a:p>
            <a:pPr algn="ctr">
              <a:lnSpc>
                <a:spcPct val="100000"/>
              </a:lnSpc>
            </a:pPr>
            <a:r>
              <a:rPr lang="en-GB" sz="2000" dirty="0">
                <a:solidFill>
                  <a:srgbClr val="0070C0"/>
                </a:solidFill>
              </a:rPr>
              <a:t>When was the last time you demonstrated persistence? In what way do you think persistence is linked to self-belief?</a:t>
            </a:r>
          </a:p>
          <a:p>
            <a:pPr algn="ctr">
              <a:lnSpc>
                <a:spcPct val="100000"/>
              </a:lnSpc>
            </a:pPr>
            <a:endParaRPr lang="en-GB" sz="2000" dirty="0">
              <a:solidFill>
                <a:srgbClr val="0000CC"/>
              </a:solidFill>
            </a:endParaRPr>
          </a:p>
          <a:p>
            <a:pPr algn="ctr">
              <a:lnSpc>
                <a:spcPct val="100000"/>
              </a:lnSpc>
            </a:pPr>
            <a:r>
              <a:rPr lang="en-GB" sz="2000" dirty="0">
                <a:solidFill>
                  <a:srgbClr val="0000CC"/>
                </a:solidFill>
              </a:rPr>
              <a:t>How much do you know about internships? </a:t>
            </a:r>
            <a:r>
              <a:rPr lang="en-GB" sz="2000">
                <a:solidFill>
                  <a:srgbClr val="0000CC"/>
                </a:solidFill>
              </a:rPr>
              <a:t>Which companies could you </a:t>
            </a:r>
            <a:r>
              <a:rPr lang="en-GB" sz="2000" dirty="0">
                <a:solidFill>
                  <a:srgbClr val="0000CC"/>
                </a:solidFill>
              </a:rPr>
              <a:t>approach to find out more?</a:t>
            </a:r>
          </a:p>
          <a:p>
            <a:pPr algn="ctr">
              <a:lnSpc>
                <a:spcPct val="100000"/>
              </a:lnSpc>
            </a:pPr>
            <a:endParaRPr lang="en-GB" sz="2000" dirty="0">
              <a:solidFill>
                <a:srgbClr val="002060"/>
              </a:solidFill>
            </a:endParaRPr>
          </a:p>
          <a:p>
            <a:pPr algn="ctr">
              <a:lnSpc>
                <a:spcPct val="100000"/>
              </a:lnSpc>
            </a:pPr>
            <a:r>
              <a:rPr lang="en-GB" sz="2000" dirty="0">
                <a:solidFill>
                  <a:srgbClr val="002060"/>
                </a:solidFill>
              </a:rPr>
              <a:t>What do you think ‘embracing risk’ looks like for a researcher like Neil?</a:t>
            </a:r>
          </a:p>
        </p:txBody>
      </p:sp>
    </p:spTree>
    <p:extLst>
      <p:ext uri="{BB962C8B-B14F-4D97-AF65-F5344CB8AC3E}">
        <p14:creationId xmlns:p14="http://schemas.microsoft.com/office/powerpoint/2010/main" val="38720492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1000"/>
                                        <p:tgtEl>
                                          <p:spTgt spid="7">
                                            <p:txEl>
                                              <p:pRg st="8" end="8"/>
                                            </p:txEl>
                                          </p:spTgt>
                                        </p:tgtEl>
                                      </p:cBhvr>
                                    </p:animEffect>
                                    <p:anim calcmode="lin" valueType="num">
                                      <p:cBhvr>
                                        <p:cTn id="29"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8362-AD5A-46EA-8E02-DE1D993CB91B}"/>
              </a:ext>
            </a:extLst>
          </p:cNvPr>
          <p:cNvSpPr>
            <a:spLocks noGrp="1"/>
          </p:cNvSpPr>
          <p:nvPr>
            <p:ph type="title"/>
          </p:nvPr>
        </p:nvSpPr>
        <p:spPr>
          <a:xfrm>
            <a:off x="7957397" y="83516"/>
            <a:ext cx="3894945" cy="2366721"/>
          </a:xfrm>
        </p:spPr>
        <p:txBody>
          <a:bodyPr vert="horz" lIns="91440" tIns="45720" rIns="91440" bIns="45720" rtlCol="0" anchor="b">
            <a:noAutofit/>
          </a:bodyPr>
          <a:lstStyle/>
          <a:p>
            <a:r>
              <a:rPr lang="en-US" sz="2000" b="0" i="0" u="none" strike="noStrike" baseline="0" dirty="0">
                <a:solidFill>
                  <a:schemeClr val="bg1"/>
                </a:solidFill>
              </a:rPr>
              <a:t>One of </a:t>
            </a:r>
            <a:r>
              <a:rPr lang="en-US" sz="2000" dirty="0">
                <a:solidFill>
                  <a:schemeClr val="bg1"/>
                </a:solidFill>
              </a:rPr>
              <a:t>N</a:t>
            </a:r>
            <a:r>
              <a:rPr lang="en-US" sz="2000" b="0" i="0" u="none" strike="noStrike" baseline="0" dirty="0">
                <a:solidFill>
                  <a:schemeClr val="bg1"/>
                </a:solidFill>
              </a:rPr>
              <a:t>eil’s team, </a:t>
            </a:r>
            <a:r>
              <a:rPr lang="en-US" sz="2000" dirty="0">
                <a:solidFill>
                  <a:schemeClr val="bg1"/>
                </a:solidFill>
              </a:rPr>
              <a:t>L</a:t>
            </a:r>
            <a:r>
              <a:rPr lang="en-US" sz="2000" b="0" i="0" u="none" strike="noStrike" baseline="0" dirty="0">
                <a:solidFill>
                  <a:schemeClr val="bg1"/>
                </a:solidFill>
              </a:rPr>
              <a:t>uis ‘</a:t>
            </a:r>
            <a:r>
              <a:rPr lang="en-US" sz="2000" dirty="0" err="1">
                <a:solidFill>
                  <a:schemeClr val="bg1"/>
                </a:solidFill>
              </a:rPr>
              <a:t>L</a:t>
            </a:r>
            <a:r>
              <a:rPr lang="en-US" sz="2000" b="0" i="0" u="none" strike="noStrike" baseline="0" dirty="0" err="1">
                <a:solidFill>
                  <a:schemeClr val="bg1"/>
                </a:solidFill>
              </a:rPr>
              <a:t>uifer</a:t>
            </a:r>
            <a:r>
              <a:rPr lang="en-US" sz="2000" b="0" i="0" u="none" strike="noStrike" baseline="0" dirty="0">
                <a:solidFill>
                  <a:schemeClr val="bg1"/>
                </a:solidFill>
              </a:rPr>
              <a:t>’ </a:t>
            </a:r>
            <a:r>
              <a:rPr lang="en-US" sz="2000" dirty="0" err="1">
                <a:solidFill>
                  <a:schemeClr val="bg1"/>
                </a:solidFill>
              </a:rPr>
              <a:t>S</a:t>
            </a:r>
            <a:r>
              <a:rPr lang="en-US" sz="2000" b="0" i="0" u="none" strike="noStrike" baseline="0" dirty="0" err="1">
                <a:solidFill>
                  <a:schemeClr val="bg1"/>
                </a:solidFill>
              </a:rPr>
              <a:t>chachner</a:t>
            </a:r>
            <a:r>
              <a:rPr lang="en-US" sz="2000" b="0" i="0" u="none" strike="noStrike" baseline="0" dirty="0">
                <a:solidFill>
                  <a:schemeClr val="bg1"/>
                </a:solidFill>
              </a:rPr>
              <a:t>, is working on a creative project translating </a:t>
            </a:r>
            <a:r>
              <a:rPr lang="en-US" sz="2000" b="0" i="0" u="none" strike="noStrike" baseline="0" dirty="0">
                <a:solidFill>
                  <a:srgbClr val="0070C0"/>
                </a:solidFill>
              </a:rPr>
              <a:t>proteomic data readouts </a:t>
            </a:r>
            <a:r>
              <a:rPr lang="en-US" sz="2000" b="0" i="0" u="none" strike="noStrike" baseline="0" dirty="0">
                <a:solidFill>
                  <a:schemeClr val="bg1"/>
                </a:solidFill>
              </a:rPr>
              <a:t>into a </a:t>
            </a:r>
            <a:r>
              <a:rPr lang="en-US" sz="2000" b="0" i="0" u="none" strike="noStrike" baseline="0" dirty="0">
                <a:solidFill>
                  <a:srgbClr val="0070C0"/>
                </a:solidFill>
              </a:rPr>
              <a:t>visual representation </a:t>
            </a:r>
            <a:r>
              <a:rPr lang="en-US" sz="2000" b="0" i="0" u="none" strike="noStrike" baseline="0" dirty="0">
                <a:solidFill>
                  <a:schemeClr val="bg1"/>
                </a:solidFill>
              </a:rPr>
              <a:t>that mirrors the real world. </a:t>
            </a:r>
            <a:br>
              <a:rPr lang="en-US" sz="2000" b="0" i="0" u="none" strike="noStrike" baseline="0" dirty="0">
                <a:solidFill>
                  <a:schemeClr val="bg1"/>
                </a:solidFill>
              </a:rPr>
            </a:br>
            <a:endParaRPr lang="en-US" sz="2000" dirty="0">
              <a:solidFill>
                <a:schemeClr val="bg1"/>
              </a:solidFill>
            </a:endParaRPr>
          </a:p>
        </p:txBody>
      </p:sp>
      <p:sp>
        <p:nvSpPr>
          <p:cNvPr id="33" name="Rectangle 32">
            <a:extLst>
              <a:ext uri="{FF2B5EF4-FFF2-40B4-BE49-F238E27FC236}">
                <a16:creationId xmlns:a16="http://schemas.microsoft.com/office/drawing/2014/main" id="{6AF87FB0-CB93-4F72-9279-BC4CE90B3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5E139927-0A6F-4AD3-91D3-B2A9E6715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stationary, writing implement, pencil&#10;&#10;Description automatically generated">
            <a:extLst>
              <a:ext uri="{FF2B5EF4-FFF2-40B4-BE49-F238E27FC236}">
                <a16:creationId xmlns:a16="http://schemas.microsoft.com/office/drawing/2014/main" id="{A1ADC545-8C20-48DC-AC8F-075A48AB1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4" y="654004"/>
            <a:ext cx="3775899" cy="3001839"/>
          </a:xfrm>
          <a:prstGeom prst="rect">
            <a:avLst/>
          </a:prstGeom>
        </p:spPr>
      </p:pic>
      <p:sp>
        <p:nvSpPr>
          <p:cNvPr id="37" name="Rectangle 36">
            <a:extLst>
              <a:ext uri="{FF2B5EF4-FFF2-40B4-BE49-F238E27FC236}">
                <a16:creationId xmlns:a16="http://schemas.microsoft.com/office/drawing/2014/main" id="{5EADE63F-FE89-4F18-B3CE-624078B38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 sky&#10;&#10;Description automatically generated">
            <a:extLst>
              <a:ext uri="{FF2B5EF4-FFF2-40B4-BE49-F238E27FC236}">
                <a16:creationId xmlns:a16="http://schemas.microsoft.com/office/drawing/2014/main" id="{B9329182-3028-4D5A-8996-AE452C3F6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553" y="474133"/>
            <a:ext cx="2153856" cy="2717800"/>
          </a:xfrm>
          <a:prstGeom prst="rect">
            <a:avLst/>
          </a:prstGeom>
        </p:spPr>
      </p:pic>
      <p:sp>
        <p:nvSpPr>
          <p:cNvPr id="39" name="Rectangle 38">
            <a:extLst>
              <a:ext uri="{FF2B5EF4-FFF2-40B4-BE49-F238E27FC236}">
                <a16:creationId xmlns:a16="http://schemas.microsoft.com/office/drawing/2014/main" id="{6BDEE881-E8E3-4725-A31C-40F714E1F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5668E1D7-BB46-45F0-823A-4FF24617B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54" y="4355196"/>
            <a:ext cx="3775899" cy="1991786"/>
          </a:xfrm>
          <a:prstGeom prst="rect">
            <a:avLst/>
          </a:prstGeom>
        </p:spPr>
      </p:pic>
      <p:sp>
        <p:nvSpPr>
          <p:cNvPr id="41" name="Rectangle 40">
            <a:extLst>
              <a:ext uri="{FF2B5EF4-FFF2-40B4-BE49-F238E27FC236}">
                <a16:creationId xmlns:a16="http://schemas.microsoft.com/office/drawing/2014/main" id="{FB202DE7-B82B-4D71-88F3-4363532A4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9747"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descr="Diagram&#10;&#10;Description automatically generated with medium confidence">
            <a:extLst>
              <a:ext uri="{FF2B5EF4-FFF2-40B4-BE49-F238E27FC236}">
                <a16:creationId xmlns:a16="http://schemas.microsoft.com/office/drawing/2014/main" id="{FCDB2FD6-A325-4120-B078-E4F271528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230" y="3801702"/>
            <a:ext cx="2438503" cy="2450756"/>
          </a:xfrm>
          <a:prstGeom prst="rect">
            <a:avLst/>
          </a:prstGeom>
        </p:spPr>
      </p:pic>
      <p:sp>
        <p:nvSpPr>
          <p:cNvPr id="3" name="TextBox 2">
            <a:extLst>
              <a:ext uri="{FF2B5EF4-FFF2-40B4-BE49-F238E27FC236}">
                <a16:creationId xmlns:a16="http://schemas.microsoft.com/office/drawing/2014/main" id="{FD13BA7F-970F-4D00-A0E9-A50DE3ED5C3E}"/>
              </a:ext>
            </a:extLst>
          </p:cNvPr>
          <p:cNvSpPr txBox="1"/>
          <p:nvPr/>
        </p:nvSpPr>
        <p:spPr>
          <a:xfrm>
            <a:off x="8007658" y="2379068"/>
            <a:ext cx="3862610" cy="1938992"/>
          </a:xfrm>
          <a:prstGeom prst="rect">
            <a:avLst/>
          </a:prstGeom>
          <a:noFill/>
        </p:spPr>
        <p:txBody>
          <a:bodyPr wrap="square" rtlCol="0">
            <a:spAutoFit/>
          </a:bodyPr>
          <a:lstStyle/>
          <a:p>
            <a:r>
              <a:rPr lang="en-US" sz="2000" b="0" i="0" u="none" strike="noStrike" baseline="0" dirty="0">
                <a:solidFill>
                  <a:schemeClr val="bg1"/>
                </a:solidFill>
                <a:latin typeface="+mj-lt"/>
              </a:rPr>
              <a:t>With a background in the </a:t>
            </a:r>
            <a:r>
              <a:rPr lang="en-US" sz="2000" b="0" i="0" u="none" strike="noStrike" baseline="0" dirty="0">
                <a:solidFill>
                  <a:srgbClr val="0070C0"/>
                </a:solidFill>
                <a:latin typeface="+mj-lt"/>
              </a:rPr>
              <a:t>visual arts</a:t>
            </a:r>
            <a:r>
              <a:rPr lang="en-US" sz="2000" b="0" i="0" u="none" strike="noStrike" baseline="0" dirty="0">
                <a:solidFill>
                  <a:schemeClr val="bg1"/>
                </a:solidFill>
                <a:latin typeface="+mj-lt"/>
              </a:rPr>
              <a:t>, </a:t>
            </a:r>
            <a:r>
              <a:rPr lang="en-US" sz="2000" dirty="0" err="1">
                <a:solidFill>
                  <a:schemeClr val="bg1"/>
                </a:solidFill>
                <a:latin typeface="+mj-lt"/>
              </a:rPr>
              <a:t>L</a:t>
            </a:r>
            <a:r>
              <a:rPr lang="en-US" sz="2000" b="0" i="0" u="none" strike="noStrike" baseline="0" dirty="0" err="1">
                <a:solidFill>
                  <a:schemeClr val="bg1"/>
                </a:solidFill>
                <a:latin typeface="+mj-lt"/>
              </a:rPr>
              <a:t>uifer</a:t>
            </a:r>
            <a:r>
              <a:rPr lang="en-US" sz="2000" b="0" i="0" u="none" strike="noStrike" baseline="0" dirty="0">
                <a:solidFill>
                  <a:schemeClr val="bg1"/>
                </a:solidFill>
                <a:latin typeface="+mj-lt"/>
              </a:rPr>
              <a:t> is taking </a:t>
            </a:r>
            <a:r>
              <a:rPr lang="en-US" sz="2000" b="0" i="0" u="none" strike="noStrike" baseline="0" dirty="0">
                <a:solidFill>
                  <a:srgbClr val="0070C0"/>
                </a:solidFill>
                <a:latin typeface="+mj-lt"/>
              </a:rPr>
              <a:t>raw data </a:t>
            </a:r>
            <a:r>
              <a:rPr lang="en-US" sz="2000" b="0" i="0" u="none" strike="noStrike" baseline="0" dirty="0">
                <a:solidFill>
                  <a:schemeClr val="bg1"/>
                </a:solidFill>
                <a:latin typeface="+mj-lt"/>
              </a:rPr>
              <a:t>and presenting them in a creative and fascinating way, with </a:t>
            </a:r>
            <a:r>
              <a:rPr lang="en-US" sz="2000" b="0" i="0" u="none" strike="noStrike" baseline="0" dirty="0">
                <a:solidFill>
                  <a:srgbClr val="0070C0"/>
                </a:solidFill>
                <a:latin typeface="+mj-lt"/>
              </a:rPr>
              <a:t>birds, trees </a:t>
            </a:r>
            <a:r>
              <a:rPr lang="en-US" sz="2000" b="0" i="0" u="none" strike="noStrike" baseline="0" dirty="0">
                <a:solidFill>
                  <a:schemeClr val="bg1"/>
                </a:solidFill>
                <a:latin typeface="+mj-lt"/>
              </a:rPr>
              <a:t>and </a:t>
            </a:r>
            <a:r>
              <a:rPr lang="en-US" sz="2000" b="0" i="0" u="none" strike="noStrike" baseline="0" dirty="0">
                <a:solidFill>
                  <a:srgbClr val="0070C0"/>
                </a:solidFill>
                <a:latin typeface="+mj-lt"/>
              </a:rPr>
              <a:t>mountain ranges </a:t>
            </a:r>
            <a:r>
              <a:rPr lang="en-US" sz="2000" b="0" i="0" u="none" strike="noStrike" baseline="0" dirty="0">
                <a:solidFill>
                  <a:schemeClr val="bg1"/>
                </a:solidFill>
                <a:latin typeface="+mj-lt"/>
              </a:rPr>
              <a:t>amongst the final images.</a:t>
            </a:r>
            <a:endParaRPr lang="en-GB" sz="2000" dirty="0">
              <a:latin typeface="+mj-lt"/>
            </a:endParaRPr>
          </a:p>
        </p:txBody>
      </p:sp>
    </p:spTree>
    <p:extLst>
      <p:ext uri="{BB962C8B-B14F-4D97-AF65-F5344CB8AC3E}">
        <p14:creationId xmlns:p14="http://schemas.microsoft.com/office/powerpoint/2010/main" val="358350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hlinkClick r:id="rId2"/>
            <a:extLst>
              <a:ext uri="{FF2B5EF4-FFF2-40B4-BE49-F238E27FC236}">
                <a16:creationId xmlns:a16="http://schemas.microsoft.com/office/drawing/2014/main" id="{6D5DFAE0-4E18-4FE4-83EB-00537FBF5F48}"/>
              </a:ext>
            </a:extLst>
          </p:cNvPr>
          <p:cNvPicPr>
            <a:picLocks noChangeAspect="1"/>
          </p:cNvPicPr>
          <p:nvPr/>
        </p:nvPicPr>
        <p:blipFill rotWithShape="1">
          <a:blip r:embed="rId3">
            <a:extLst>
              <a:ext uri="{28A0092B-C50C-407E-A947-70E740481C1C}">
                <a14:useLocalDpi xmlns:a14="http://schemas.microsoft.com/office/drawing/2010/main" val="0"/>
              </a:ext>
            </a:extLst>
          </a:blip>
          <a:srcRect r="577" b="1"/>
          <a:stretch/>
        </p:blipFill>
        <p:spPr>
          <a:xfrm>
            <a:off x="352301" y="619812"/>
            <a:ext cx="3418850" cy="4843175"/>
          </a:xfrm>
          <a:prstGeom prst="rect">
            <a:avLst/>
          </a:prstGeom>
        </p:spPr>
      </p:pic>
      <p:pic>
        <p:nvPicPr>
          <p:cNvPr id="6" name="Picture 5" descr="Text, letter&#10;&#10;Description automatically generated">
            <a:hlinkClick r:id="rId4"/>
            <a:extLst>
              <a:ext uri="{FF2B5EF4-FFF2-40B4-BE49-F238E27FC236}">
                <a16:creationId xmlns:a16="http://schemas.microsoft.com/office/drawing/2014/main" id="{7608EB7B-E6BA-44B9-829F-3A79C1292090}"/>
              </a:ext>
            </a:extLst>
          </p:cNvPr>
          <p:cNvPicPr>
            <a:picLocks noChangeAspect="1"/>
          </p:cNvPicPr>
          <p:nvPr/>
        </p:nvPicPr>
        <p:blipFill rotWithShape="1">
          <a:blip r:embed="rId5">
            <a:extLst>
              <a:ext uri="{28A0092B-C50C-407E-A947-70E740481C1C}">
                <a14:useLocalDpi xmlns:a14="http://schemas.microsoft.com/office/drawing/2010/main" val="0"/>
              </a:ext>
            </a:extLst>
          </a:blip>
          <a:srcRect l="1327" r="1" b="1"/>
          <a:stretch/>
        </p:blipFill>
        <p:spPr>
          <a:xfrm>
            <a:off x="8297934" y="619813"/>
            <a:ext cx="3404969" cy="4843175"/>
          </a:xfrm>
          <a:prstGeom prst="rect">
            <a:avLst/>
          </a:prstGeom>
        </p:spPr>
      </p:pic>
      <p:sp>
        <p:nvSpPr>
          <p:cNvPr id="8" name="TextBox 7">
            <a:extLst>
              <a:ext uri="{FF2B5EF4-FFF2-40B4-BE49-F238E27FC236}">
                <a16:creationId xmlns:a16="http://schemas.microsoft.com/office/drawing/2014/main" id="{803D1E74-C201-4431-BDCD-9A8049F9C680}"/>
              </a:ext>
            </a:extLst>
          </p:cNvPr>
          <p:cNvSpPr txBox="1"/>
          <p:nvPr/>
        </p:nvSpPr>
        <p:spPr>
          <a:xfrm>
            <a:off x="4200426" y="619812"/>
            <a:ext cx="3668232" cy="4832092"/>
          </a:xfrm>
          <a:prstGeom prst="rect">
            <a:avLst/>
          </a:prstGeom>
          <a:solidFill>
            <a:schemeClr val="bg1">
              <a:lumMod val="95000"/>
            </a:schemeClr>
          </a:solidFill>
        </p:spPr>
        <p:txBody>
          <a:bodyPr wrap="square" rtlCol="0">
            <a:spAutoFit/>
          </a:bodyPr>
          <a:lstStyle/>
          <a:p>
            <a:r>
              <a:rPr lang="en-GB" sz="2800" dirty="0">
                <a:latin typeface="+mj-lt"/>
              </a:rPr>
              <a:t>Dig deeper into </a:t>
            </a:r>
            <a:r>
              <a:rPr lang="en-GB" sz="2800" dirty="0">
                <a:latin typeface="+mj-lt"/>
                <a:hlinkClick r:id="rId2"/>
              </a:rPr>
              <a:t>Neil’s research</a:t>
            </a:r>
            <a:r>
              <a:rPr lang="en-GB" sz="2800" dirty="0">
                <a:latin typeface="+mj-lt"/>
              </a:rPr>
              <a:t>.</a:t>
            </a: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r>
              <a:rPr lang="en-GB" sz="2800" dirty="0">
                <a:latin typeface="+mj-lt"/>
              </a:rPr>
              <a:t>Download his </a:t>
            </a:r>
            <a:r>
              <a:rPr lang="en-GB" sz="2800" dirty="0">
                <a:latin typeface="+mj-lt"/>
                <a:hlinkClick r:id="rId4"/>
              </a:rPr>
              <a:t>activity sheet</a:t>
            </a:r>
            <a:r>
              <a:rPr lang="en-GB" sz="2800" dirty="0">
                <a:latin typeface="+mj-lt"/>
              </a:rPr>
              <a:t>.</a:t>
            </a:r>
          </a:p>
        </p:txBody>
      </p:sp>
      <p:pic>
        <p:nvPicPr>
          <p:cNvPr id="10" name="Picture 9" descr="Logo, company name&#10;&#10;Description automatically generated">
            <a:extLst>
              <a:ext uri="{FF2B5EF4-FFF2-40B4-BE49-F238E27FC236}">
                <a16:creationId xmlns:a16="http://schemas.microsoft.com/office/drawing/2014/main" id="{2B2C70F1-0035-4400-8F7F-949F1B742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268" y="5577708"/>
            <a:ext cx="3230547" cy="1172103"/>
          </a:xfrm>
          <a:prstGeom prst="rect">
            <a:avLst/>
          </a:prstGeom>
        </p:spPr>
      </p:pic>
    </p:spTree>
    <p:extLst>
      <p:ext uri="{BB962C8B-B14F-4D97-AF65-F5344CB8AC3E}">
        <p14:creationId xmlns:p14="http://schemas.microsoft.com/office/powerpoint/2010/main" val="308529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5D27F-E114-4AD6-A88E-05D9DB2BA45D}"/>
              </a:ext>
            </a:extLst>
          </p:cNvPr>
          <p:cNvSpPr>
            <a:spLocks noGrp="1"/>
          </p:cNvSpPr>
          <p:nvPr>
            <p:ph type="title"/>
          </p:nvPr>
        </p:nvSpPr>
        <p:spPr>
          <a:xfrm>
            <a:off x="648931" y="559407"/>
            <a:ext cx="6542444" cy="1174953"/>
          </a:xfrm>
          <a:solidFill>
            <a:schemeClr val="bg1">
              <a:lumMod val="95000"/>
            </a:schemeClr>
          </a:solidFill>
        </p:spPr>
        <p:txBody>
          <a:bodyPr>
            <a:normAutofit fontScale="90000"/>
          </a:bodyPr>
          <a:lstStyle/>
          <a:p>
            <a:pPr algn="l"/>
            <a:br>
              <a:rPr lang="en-GB" sz="38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br>
            <a:r>
              <a:rPr lang="en-GB" sz="38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t>THE HUMAN PROTEOME PROJECT</a:t>
            </a:r>
            <a:br>
              <a:rPr lang="en-GB" sz="1800" b="0" i="0" u="none" strike="noStrike" baseline="0" dirty="0">
                <a:solidFill>
                  <a:srgbClr val="E63020"/>
                </a:solidFill>
                <a:latin typeface="BrandonGrotesque-Regular"/>
              </a:rPr>
            </a:br>
            <a:endParaRPr lang="en-GB" dirty="0"/>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931" y="2047876"/>
            <a:ext cx="6542444" cy="4450578"/>
          </a:xfrm>
          <a:solidFill>
            <a:schemeClr val="bg1">
              <a:lumMod val="95000"/>
            </a:schemeClr>
          </a:solidFill>
        </p:spPr>
        <p:txBody>
          <a:bodyPr>
            <a:noAutofit/>
          </a:bodyPr>
          <a:lstStyle/>
          <a:p>
            <a:pPr marL="0" indent="0" algn="l">
              <a:lnSpc>
                <a:spcPct val="100000"/>
              </a:lnSpc>
              <a:spcBef>
                <a:spcPts val="0"/>
              </a:spcBef>
              <a:buNone/>
            </a:pPr>
            <a:r>
              <a:rPr lang="en-GB" sz="2000" b="0" i="0" u="none" strike="noStrike" baseline="0" dirty="0">
                <a:latin typeface="Calibri Light" panose="020F0302020204030204" pitchFamily="34" charset="0"/>
                <a:cs typeface="Calibri Light" panose="020F0302020204030204" pitchFamily="34" charset="0"/>
              </a:rPr>
              <a:t>Proteins:</a:t>
            </a:r>
          </a:p>
          <a:p>
            <a:pPr>
              <a:lnSpc>
                <a:spcPct val="100000"/>
              </a:lnSpc>
              <a:spcBef>
                <a:spcPts val="0"/>
              </a:spcBef>
            </a:pPr>
            <a:r>
              <a:rPr lang="en-GB" sz="2000" b="0" i="0" u="none" strike="noStrike" baseline="0" dirty="0">
                <a:latin typeface="Calibri Light" panose="020F0302020204030204" pitchFamily="34" charset="0"/>
                <a:cs typeface="Calibri Light" panose="020F0302020204030204" pitchFamily="34" charset="0"/>
              </a:rPr>
              <a:t>have an endless array of possible </a:t>
            </a:r>
            <a:r>
              <a:rPr lang="en-GB" sz="2000" b="0" i="0" u="none" strike="noStrike" baseline="0" dirty="0">
                <a:solidFill>
                  <a:srgbClr val="0070C0"/>
                </a:solidFill>
                <a:latin typeface="Calibri Light" panose="020F0302020204030204" pitchFamily="34" charset="0"/>
                <a:cs typeface="Calibri Light" panose="020F0302020204030204" pitchFamily="34" charset="0"/>
              </a:rPr>
              <a:t>shapes</a:t>
            </a:r>
            <a:r>
              <a:rPr lang="en-GB" sz="2000" b="0" i="0" u="none" strike="noStrike" baseline="0" dirty="0">
                <a:latin typeface="Calibri Light" panose="020F0302020204030204" pitchFamily="34" charset="0"/>
                <a:cs typeface="Calibri Light" panose="020F0302020204030204" pitchFamily="34" charset="0"/>
              </a:rPr>
              <a:t> and </a:t>
            </a:r>
            <a:r>
              <a:rPr lang="en-GB" sz="2000" b="0" i="0" u="none" strike="noStrike" baseline="0" dirty="0">
                <a:solidFill>
                  <a:srgbClr val="0070C0"/>
                </a:solidFill>
                <a:latin typeface="Calibri Light" panose="020F0302020204030204" pitchFamily="34" charset="0"/>
                <a:cs typeface="Calibri Light" panose="020F0302020204030204" pitchFamily="34" charset="0"/>
              </a:rPr>
              <a:t>structures</a:t>
            </a:r>
          </a:p>
          <a:p>
            <a:pPr>
              <a:lnSpc>
                <a:spcPct val="100000"/>
              </a:lnSpc>
              <a:spcBef>
                <a:spcPts val="0"/>
              </a:spcBef>
            </a:pPr>
            <a:r>
              <a:rPr lang="en-GB" sz="2000" b="0" i="0" u="none" strike="noStrike" baseline="0" dirty="0">
                <a:latin typeface="Calibri Light" panose="020F0302020204030204" pitchFamily="34" charset="0"/>
                <a:cs typeface="Calibri Light" panose="020F0302020204030204" pitchFamily="34" charset="0"/>
              </a:rPr>
              <a:t>fulfil a huge diversity of </a:t>
            </a:r>
            <a:r>
              <a:rPr lang="en-GB" sz="2000" b="0" i="0" u="none" strike="noStrike" baseline="0" dirty="0">
                <a:solidFill>
                  <a:srgbClr val="0070C0"/>
                </a:solidFill>
                <a:latin typeface="Calibri Light" panose="020F0302020204030204" pitchFamily="34" charset="0"/>
                <a:cs typeface="Calibri Light" panose="020F0302020204030204" pitchFamily="34" charset="0"/>
              </a:rPr>
              <a:t>functions</a:t>
            </a:r>
          </a:p>
          <a:p>
            <a:pPr>
              <a:lnSpc>
                <a:spcPct val="100000"/>
              </a:lnSpc>
              <a:spcBef>
                <a:spcPts val="0"/>
              </a:spcBef>
            </a:pPr>
            <a:r>
              <a:rPr lang="en-GB" sz="2000" b="0" i="0" u="none" strike="noStrike" baseline="0" dirty="0">
                <a:latin typeface="Calibri Light" panose="020F0302020204030204" pitchFamily="34" charset="0"/>
                <a:cs typeface="Calibri Light" panose="020F0302020204030204" pitchFamily="34" charset="0"/>
              </a:rPr>
              <a:t>give the body </a:t>
            </a:r>
            <a:r>
              <a:rPr lang="en-GB" sz="2000" b="0" i="0" u="none" strike="noStrike" baseline="0" dirty="0">
                <a:solidFill>
                  <a:srgbClr val="0070C0"/>
                </a:solidFill>
                <a:latin typeface="Calibri Light" panose="020F0302020204030204" pitchFamily="34" charset="0"/>
                <a:cs typeface="Calibri Light" panose="020F0302020204030204" pitchFamily="34" charset="0"/>
              </a:rPr>
              <a:t>structure</a:t>
            </a:r>
          </a:p>
          <a:p>
            <a:pPr>
              <a:lnSpc>
                <a:spcPct val="100000"/>
              </a:lnSpc>
              <a:spcBef>
                <a:spcPts val="0"/>
              </a:spcBef>
            </a:pPr>
            <a:r>
              <a:rPr lang="en-GB" sz="2000" b="0" i="0" u="none" strike="noStrike" baseline="0" dirty="0">
                <a:latin typeface="Calibri Light" panose="020F0302020204030204" pitchFamily="34" charset="0"/>
                <a:cs typeface="Calibri Light" panose="020F0302020204030204" pitchFamily="34" charset="0"/>
              </a:rPr>
              <a:t>are integral to the </a:t>
            </a:r>
            <a:r>
              <a:rPr lang="en-GB" sz="2000" b="0" i="0" u="none" strike="noStrike" baseline="0" dirty="0">
                <a:solidFill>
                  <a:srgbClr val="0070C0"/>
                </a:solidFill>
                <a:latin typeface="Calibri Light" panose="020F0302020204030204" pitchFamily="34" charset="0"/>
                <a:cs typeface="Calibri Light" panose="020F0302020204030204" pitchFamily="34" charset="0"/>
              </a:rPr>
              <a:t>functioning</a:t>
            </a:r>
            <a:r>
              <a:rPr lang="en-GB" sz="2000" b="0" i="0" u="none" strike="noStrike" baseline="0" dirty="0">
                <a:latin typeface="Calibri Light" panose="020F0302020204030204" pitchFamily="34" charset="0"/>
                <a:cs typeface="Calibri Light" panose="020F0302020204030204" pitchFamily="34" charset="0"/>
              </a:rPr>
              <a:t> and </a:t>
            </a:r>
            <a:r>
              <a:rPr lang="en-GB" sz="2000" b="0" i="0" u="none" strike="noStrike" baseline="0" dirty="0">
                <a:solidFill>
                  <a:srgbClr val="0070C0"/>
                </a:solidFill>
                <a:latin typeface="Calibri Light" panose="020F0302020204030204" pitchFamily="34" charset="0"/>
                <a:cs typeface="Calibri Light" panose="020F0302020204030204" pitchFamily="34" charset="0"/>
              </a:rPr>
              <a:t>replication of cells</a:t>
            </a:r>
            <a:r>
              <a:rPr lang="en-GB" sz="2000" b="0" i="0" u="none" strike="noStrike" baseline="0" dirty="0">
                <a:latin typeface="Calibri Light" panose="020F0302020204030204" pitchFamily="34" charset="0"/>
                <a:cs typeface="Calibri Light" panose="020F0302020204030204" pitchFamily="34" charset="0"/>
              </a:rPr>
              <a:t> </a:t>
            </a:r>
          </a:p>
          <a:p>
            <a:pPr>
              <a:lnSpc>
                <a:spcPct val="100000"/>
              </a:lnSpc>
              <a:spcBef>
                <a:spcPts val="0"/>
              </a:spcBef>
            </a:pPr>
            <a:r>
              <a:rPr lang="en-GB" sz="2000" b="0" i="0" u="none" strike="noStrike" baseline="0" dirty="0">
                <a:latin typeface="Calibri Light" panose="020F0302020204030204" pitchFamily="34" charset="0"/>
                <a:cs typeface="Calibri Light" panose="020F0302020204030204" pitchFamily="34" charset="0"/>
              </a:rPr>
              <a:t>are efficient at protecting us from disease.</a:t>
            </a:r>
          </a:p>
          <a:p>
            <a:pPr marL="0" indent="0" algn="l">
              <a:lnSpc>
                <a:spcPct val="100000"/>
              </a:lnSpc>
              <a:spcBef>
                <a:spcPts val="0"/>
              </a:spcBef>
              <a:buNone/>
            </a:pPr>
            <a:endParaRPr lang="en-GB" sz="20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2000" b="0" i="0" u="none" strike="noStrike" baseline="0" dirty="0">
                <a:latin typeface="Calibri Light" panose="020F0302020204030204" pitchFamily="34" charset="0"/>
                <a:cs typeface="Calibri Light" panose="020F0302020204030204" pitchFamily="34" charset="0"/>
              </a:rPr>
              <a:t>Understanding how they work, therefore, can bring huge benefits for </a:t>
            </a:r>
            <a:r>
              <a:rPr lang="en-GB" sz="2000" b="0" i="0" u="none" strike="noStrike" baseline="0" dirty="0">
                <a:solidFill>
                  <a:srgbClr val="0070C0"/>
                </a:solidFill>
                <a:latin typeface="Calibri Light" panose="020F0302020204030204" pitchFamily="34" charset="0"/>
                <a:cs typeface="Calibri Light" panose="020F0302020204030204" pitchFamily="34" charset="0"/>
              </a:rPr>
              <a:t>medicine</a:t>
            </a:r>
            <a:r>
              <a:rPr lang="en-GB" sz="2000" b="0" i="0" u="none" strike="noStrike" baseline="0" dirty="0">
                <a:latin typeface="Calibri Light" panose="020F0302020204030204" pitchFamily="34" charset="0"/>
                <a:cs typeface="Calibri Light" panose="020F0302020204030204" pitchFamily="34" charset="0"/>
              </a:rPr>
              <a:t> and related fields.</a:t>
            </a:r>
          </a:p>
          <a:p>
            <a:pPr marL="0" indent="0" algn="l">
              <a:lnSpc>
                <a:spcPct val="100000"/>
              </a:lnSpc>
              <a:spcBef>
                <a:spcPts val="0"/>
              </a:spcBef>
              <a:buNone/>
            </a:pPr>
            <a:endParaRPr lang="en-GB" sz="20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2000" b="0" i="0" u="none" strike="noStrike" baseline="0" dirty="0">
                <a:latin typeface="Calibri Light" panose="020F0302020204030204" pitchFamily="34" charset="0"/>
                <a:cs typeface="Calibri Light" panose="020F0302020204030204" pitchFamily="34" charset="0"/>
              </a:rPr>
              <a:t>The Human Genome Project mapped out the DNA sequence of every gene within the human body and was completed in 2003. Now, </a:t>
            </a:r>
            <a:r>
              <a:rPr lang="en-GB" sz="2000" b="0" i="0" u="none" strike="noStrike" baseline="0" dirty="0">
                <a:solidFill>
                  <a:srgbClr val="0070C0"/>
                </a:solidFill>
                <a:latin typeface="Calibri Light" panose="020F0302020204030204" pitchFamily="34" charset="0"/>
                <a:cs typeface="Calibri Light" panose="020F0302020204030204" pitchFamily="34" charset="0"/>
              </a:rPr>
              <a:t>The Human Proteome Project </a:t>
            </a:r>
            <a:r>
              <a:rPr lang="en-GB" sz="2000" b="0" i="0" u="none" strike="noStrike" baseline="0" dirty="0">
                <a:latin typeface="Calibri Light" panose="020F0302020204030204" pitchFamily="34" charset="0"/>
                <a:cs typeface="Calibri Light" panose="020F0302020204030204" pitchFamily="34" charset="0"/>
              </a:rPr>
              <a:t>will map out every protein in the human body.</a:t>
            </a: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1148" r="11148"/>
          <a:stretch/>
        </p:blipFill>
        <p:spPr>
          <a:xfrm>
            <a:off x="8205634" y="722376"/>
            <a:ext cx="3337560" cy="5413248"/>
          </a:xfrm>
          <a:prstGeom prst="rect">
            <a:avLst/>
          </a:prstGeom>
          <a:effectLst/>
        </p:spPr>
      </p:pic>
      <p:sp>
        <p:nvSpPr>
          <p:cNvPr id="4" name="TextBox 3">
            <a:extLst>
              <a:ext uri="{FF2B5EF4-FFF2-40B4-BE49-F238E27FC236}">
                <a16:creationId xmlns:a16="http://schemas.microsoft.com/office/drawing/2014/main" id="{5A9FDB7D-56B1-401F-A760-3F81F6C8072F}"/>
              </a:ext>
            </a:extLst>
          </p:cNvPr>
          <p:cNvSpPr txBox="1"/>
          <p:nvPr/>
        </p:nvSpPr>
        <p:spPr>
          <a:xfrm>
            <a:off x="8041042" y="6325810"/>
            <a:ext cx="3666744" cy="369332"/>
          </a:xfrm>
          <a:prstGeom prst="rect">
            <a:avLst/>
          </a:prstGeom>
          <a:noFill/>
        </p:spPr>
        <p:txBody>
          <a:bodyPr wrap="square" rtlCol="0">
            <a:spAutoFit/>
          </a:bodyPr>
          <a:lstStyle/>
          <a:p>
            <a:pPr algn="ctr"/>
            <a:r>
              <a:rPr lang="en-GB" sz="1400" b="0" i="1" u="none" strike="noStrike" baseline="0" dirty="0" err="1">
                <a:solidFill>
                  <a:srgbClr val="000000"/>
                </a:solidFill>
                <a:latin typeface="Calibri Light" panose="020F0302020204030204" pitchFamily="34" charset="0"/>
                <a:cs typeface="Calibri Light" panose="020F0302020204030204" pitchFamily="34" charset="0"/>
              </a:rPr>
              <a:t>Nuc</a:t>
            </a:r>
            <a:r>
              <a:rPr lang="en-GB" sz="1400" b="0" i="1" u="none" strike="noStrike" baseline="0" dirty="0">
                <a:solidFill>
                  <a:srgbClr val="000000"/>
                </a:solidFill>
                <a:latin typeface="Calibri Light" panose="020F0302020204030204" pitchFamily="34" charset="0"/>
                <a:cs typeface="Calibri Light" panose="020F0302020204030204" pitchFamily="34" charset="0"/>
              </a:rPr>
              <a:t>-MS-spectrum-shadow</a:t>
            </a:r>
            <a:r>
              <a:rPr lang="en-GB" sz="1800" b="0" i="1" u="none" strike="noStrike" baseline="0" dirty="0">
                <a:solidFill>
                  <a:srgbClr val="000000"/>
                </a:solidFill>
                <a:latin typeface="Brandon Grotesque Regular"/>
              </a:rPr>
              <a:t> </a:t>
            </a:r>
            <a:endParaRPr lang="en-GB" dirty="0"/>
          </a:p>
        </p:txBody>
      </p:sp>
    </p:spTree>
    <p:extLst>
      <p:ext uri="{BB962C8B-B14F-4D97-AF65-F5344CB8AC3E}">
        <p14:creationId xmlns:p14="http://schemas.microsoft.com/office/powerpoint/2010/main" val="10689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anim calcmode="lin" valueType="num">
                                      <p:cBhvr>
                                        <p:cTn id="2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1000"/>
                                        <p:tgtEl>
                                          <p:spTgt spid="9">
                                            <p:txEl>
                                              <p:pRg st="5" end="5"/>
                                            </p:txEl>
                                          </p:spTgt>
                                        </p:tgtEl>
                                      </p:cBhvr>
                                    </p:animEffect>
                                    <p:anim calcmode="lin" valueType="num">
                                      <p:cBhvr>
                                        <p:cTn id="3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animEffect transition="in" filter="fade">
                                      <p:cBhvr>
                                        <p:cTn id="39" dur="1000"/>
                                        <p:tgtEl>
                                          <p:spTgt spid="9">
                                            <p:txEl>
                                              <p:pRg st="7" end="7"/>
                                            </p:txEl>
                                          </p:spTgt>
                                        </p:tgtEl>
                                      </p:cBhvr>
                                    </p:animEffect>
                                    <p:anim calcmode="lin" valueType="num">
                                      <p:cBhvr>
                                        <p:cTn id="4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fade">
                                      <p:cBhvr>
                                        <p:cTn id="46" dur="1000"/>
                                        <p:tgtEl>
                                          <p:spTgt spid="9">
                                            <p:txEl>
                                              <p:pRg st="9" end="9"/>
                                            </p:txEl>
                                          </p:spTgt>
                                        </p:tgtEl>
                                      </p:cBhvr>
                                    </p:animEffect>
                                    <p:anim calcmode="lin" valueType="num">
                                      <p:cBhvr>
                                        <p:cTn id="47"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806" y="2040923"/>
            <a:ext cx="6423390" cy="4488251"/>
          </a:xfrm>
          <a:solidFill>
            <a:schemeClr val="bg1">
              <a:lumMod val="95000"/>
            </a:schemeClr>
          </a:solidFill>
        </p:spPr>
        <p:txBody>
          <a:bodyPr>
            <a:noAutofit/>
          </a:bodyPr>
          <a:lstStyle/>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The base sequence of a gene tells us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amino acid sequence </a:t>
            </a:r>
            <a:r>
              <a:rPr lang="en-GB" sz="1800" b="0" i="0" u="none" strike="noStrike" baseline="0" dirty="0">
                <a:latin typeface="Calibri Light" panose="020F0302020204030204" pitchFamily="34" charset="0"/>
                <a:cs typeface="Calibri Light" panose="020F0302020204030204" pitchFamily="34" charset="0"/>
              </a:rPr>
              <a:t>of the protein that it codes for, but that is only the start of the story.</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During and after the processes that create a protein from a gene, there can be any number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additional changes </a:t>
            </a:r>
            <a:r>
              <a:rPr lang="en-GB" sz="1800" b="0" i="0" u="none" strike="noStrike" baseline="0" dirty="0">
                <a:latin typeface="Calibri Light" panose="020F0302020204030204" pitchFamily="34" charset="0"/>
                <a:cs typeface="Calibri Light" panose="020F0302020204030204" pitchFamily="34" charset="0"/>
              </a:rPr>
              <a:t>made to the protein. (For instance, certain conditions within the cell may lead to the addition of extra features such as carbohydrate groups, or even change the entire three-dimensional</a:t>
            </a:r>
            <a:r>
              <a:rPr lang="en-GB" sz="1800" dirty="0">
                <a:latin typeface="Calibri Light" panose="020F0302020204030204" pitchFamily="34" charset="0"/>
                <a:cs typeface="Calibri Light" panose="020F0302020204030204" pitchFamily="34" charset="0"/>
              </a:rPr>
              <a:t> </a:t>
            </a:r>
            <a:r>
              <a:rPr lang="en-GB" sz="1800" b="0" i="0" u="none" strike="noStrike" baseline="0" dirty="0">
                <a:latin typeface="Calibri Light" panose="020F0302020204030204" pitchFamily="34" charset="0"/>
                <a:cs typeface="Calibri Light" panose="020F0302020204030204" pitchFamily="34" charset="0"/>
              </a:rPr>
              <a:t>structure of the protein.)</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This means that proteins with the same underlying amino acid sequence can have drastically </a:t>
            </a:r>
            <a:r>
              <a:rPr lang="en-GB" sz="1800" b="0" i="0" u="none" strike="noStrike" baseline="0" dirty="0">
                <a:solidFill>
                  <a:srgbClr val="0070C0"/>
                </a:solidFill>
                <a:latin typeface="Calibri Light" panose="020F0302020204030204" pitchFamily="34" charset="0"/>
                <a:cs typeface="Calibri Light" panose="020F0302020204030204" pitchFamily="34" charset="0"/>
              </a:rPr>
              <a:t>different functions</a:t>
            </a:r>
            <a:r>
              <a:rPr lang="en-GB" sz="1800" b="0" i="0" u="none" strike="noStrike" baseline="0" dirty="0">
                <a:latin typeface="Calibri Light" panose="020F0302020204030204" pitchFamily="34" charset="0"/>
                <a:cs typeface="Calibri Light" panose="020F0302020204030204" pitchFamily="34" charset="0"/>
              </a:rPr>
              <a:t>, which cannot be predicted from the gene alone. These differing varieties are known as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proteoforms</a:t>
            </a:r>
            <a:r>
              <a:rPr lang="en-GB" sz="1800" b="0" i="0" u="none" strike="noStrike" baseline="0" dirty="0">
                <a:latin typeface="Calibri Light" panose="020F0302020204030204" pitchFamily="34" charset="0"/>
                <a:cs typeface="Calibri Light" panose="020F0302020204030204" pitchFamily="34" charset="0"/>
              </a:rPr>
              <a:t>.</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Neil estimates there are about </a:t>
            </a:r>
            <a:r>
              <a:rPr lang="en-GB" sz="1800" b="0" i="0" u="none" strike="noStrike" baseline="0" dirty="0">
                <a:solidFill>
                  <a:srgbClr val="0070C0"/>
                </a:solidFill>
                <a:latin typeface="Calibri Light" panose="020F0302020204030204" pitchFamily="34" charset="0"/>
                <a:cs typeface="Calibri Light" panose="020F0302020204030204" pitchFamily="34" charset="0"/>
              </a:rPr>
              <a:t>one billion different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70C0"/>
                </a:solidFill>
                <a:latin typeface="Calibri Light" panose="020F0302020204030204" pitchFamily="34" charset="0"/>
                <a:cs typeface="Calibri Light" panose="020F0302020204030204" pitchFamily="34" charset="0"/>
              </a:rPr>
              <a:t> </a:t>
            </a:r>
            <a:r>
              <a:rPr lang="en-GB" sz="1800" b="0" i="0" u="none" strike="noStrike" baseline="0" dirty="0">
                <a:latin typeface="Calibri Light" panose="020F0302020204030204" pitchFamily="34" charset="0"/>
                <a:cs typeface="Calibri Light" panose="020F0302020204030204" pitchFamily="34" charset="0"/>
              </a:rPr>
              <a:t>within the human body!</a:t>
            </a: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25528" r="25528"/>
          <a:stretch/>
        </p:blipFill>
        <p:spPr>
          <a:xfrm>
            <a:off x="8205634" y="722376"/>
            <a:ext cx="3337560" cy="5413248"/>
          </a:xfrm>
          <a:prstGeom prst="rect">
            <a:avLst/>
          </a:prstGeom>
          <a:effectLst/>
        </p:spPr>
      </p:pic>
      <p:sp>
        <p:nvSpPr>
          <p:cNvPr id="8" name="Title 1">
            <a:extLst>
              <a:ext uri="{FF2B5EF4-FFF2-40B4-BE49-F238E27FC236}">
                <a16:creationId xmlns:a16="http://schemas.microsoft.com/office/drawing/2014/main" id="{8E0615B4-0B52-4045-86AC-F7C5E6F0B398}"/>
              </a:ext>
            </a:extLst>
          </p:cNvPr>
          <p:cNvSpPr>
            <a:spLocks noGrp="1"/>
          </p:cNvSpPr>
          <p:nvPr>
            <p:ph type="title"/>
          </p:nvPr>
        </p:nvSpPr>
        <p:spPr>
          <a:xfrm>
            <a:off x="648930" y="559407"/>
            <a:ext cx="6423266" cy="1174953"/>
          </a:xfrm>
          <a:solidFill>
            <a:schemeClr val="bg1">
              <a:lumMod val="95000"/>
            </a:schemeClr>
          </a:solidFill>
        </p:spPr>
        <p:txBody>
          <a:bodyPr>
            <a:noAutofit/>
          </a:bodyPr>
          <a:lstStyle/>
          <a:p>
            <a:pPr algn="l"/>
            <a:r>
              <a:rPr lang="en-GB" sz="34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t>THE COMPLEX WORLD OF PROTEINS</a:t>
            </a:r>
            <a:endParaRPr lang="en-GB" sz="3400" dirty="0">
              <a:solidFill>
                <a:schemeClr val="tx1">
                  <a:lumMod val="65000"/>
                  <a:lumOff val="35000"/>
                </a:schemeClr>
              </a:solidFill>
            </a:endParaRPr>
          </a:p>
        </p:txBody>
      </p:sp>
      <p:sp>
        <p:nvSpPr>
          <p:cNvPr id="10" name="TextBox 9">
            <a:extLst>
              <a:ext uri="{FF2B5EF4-FFF2-40B4-BE49-F238E27FC236}">
                <a16:creationId xmlns:a16="http://schemas.microsoft.com/office/drawing/2014/main" id="{8BC1C0A3-D032-4B6A-AD3B-6A9152073858}"/>
              </a:ext>
            </a:extLst>
          </p:cNvPr>
          <p:cNvSpPr txBox="1"/>
          <p:nvPr/>
        </p:nvSpPr>
        <p:spPr>
          <a:xfrm>
            <a:off x="9059035" y="6375285"/>
            <a:ext cx="1630758"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bird_3D_-_Pro_W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1517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648806" y="2192289"/>
            <a:ext cx="6010097" cy="3522712"/>
          </a:xfrm>
          <a:solidFill>
            <a:schemeClr val="bg1">
              <a:lumMod val="95000"/>
            </a:schemeClr>
          </a:solidFill>
        </p:spPr>
        <p:txBody>
          <a:bodyPr>
            <a:noAutofit/>
          </a:bodyPr>
          <a:lstStyle/>
          <a:p>
            <a:pPr marL="0" indent="0" algn="l">
              <a:lnSpc>
                <a:spcPct val="100000"/>
              </a:lnSpc>
              <a:spcBef>
                <a:spcPts val="0"/>
              </a:spcBef>
              <a:buNone/>
            </a:pPr>
            <a:r>
              <a:rPr lang="en-GB" sz="1800" b="0" i="0" u="none" strike="noStrike" baseline="0" dirty="0">
                <a:solidFill>
                  <a:srgbClr val="000000"/>
                </a:solidFill>
                <a:latin typeface="+mj-lt"/>
              </a:rPr>
              <a:t>The first step for the project is to </a:t>
            </a:r>
            <a:r>
              <a:rPr lang="en-GB" sz="1800" b="0" i="0" u="none" strike="noStrike" baseline="0" dirty="0">
                <a:solidFill>
                  <a:srgbClr val="0070C0"/>
                </a:solidFill>
                <a:latin typeface="+mj-lt"/>
              </a:rPr>
              <a:t>map out the body’s 4,000-odd different types of cell</a:t>
            </a:r>
            <a:r>
              <a:rPr lang="en-GB" sz="1800" b="0" i="0" u="none" strike="noStrike" baseline="0" dirty="0">
                <a:solidFill>
                  <a:srgbClr val="000000"/>
                </a:solidFill>
                <a:latin typeface="+mj-lt"/>
              </a:rPr>
              <a:t>. These can be recognised and catalogued according to the unique array of </a:t>
            </a:r>
            <a:r>
              <a:rPr lang="en-GB" sz="1800" b="0" i="0" u="none" strike="noStrike" baseline="0" dirty="0">
                <a:solidFill>
                  <a:srgbClr val="0070C0"/>
                </a:solidFill>
                <a:latin typeface="+mj-lt"/>
              </a:rPr>
              <a:t>proteins found on each cell surface</a:t>
            </a:r>
            <a:r>
              <a:rPr lang="en-GB" sz="1800" b="0" i="0" u="none" strike="noStrike" baseline="0" dirty="0">
                <a:solidFill>
                  <a:srgbClr val="000000"/>
                </a:solidFill>
                <a:latin typeface="+mj-lt"/>
              </a:rPr>
              <a:t>. Categorising these is important because different conditions within each type of cell can lead to different </a:t>
            </a:r>
            <a:r>
              <a:rPr lang="en-GB" sz="1800" b="0" i="0" u="none" strike="noStrike" baseline="0" dirty="0" err="1">
                <a:solidFill>
                  <a:srgbClr val="000000"/>
                </a:solidFill>
                <a:latin typeface="+mj-lt"/>
              </a:rPr>
              <a:t>proteoforms</a:t>
            </a:r>
            <a:r>
              <a:rPr lang="en-GB" sz="1800" b="0" i="0" u="none" strike="noStrike" baseline="0" dirty="0">
                <a:solidFill>
                  <a:srgbClr val="000000"/>
                </a:solidFill>
                <a:latin typeface="+mj-lt"/>
              </a:rPr>
              <a:t>. </a:t>
            </a:r>
          </a:p>
          <a:p>
            <a:pPr marL="0" indent="0" algn="l">
              <a:lnSpc>
                <a:spcPct val="100000"/>
              </a:lnSpc>
              <a:spcBef>
                <a:spcPts val="0"/>
              </a:spcBef>
              <a:buNone/>
            </a:pPr>
            <a:endParaRPr lang="en-GB" sz="1800" dirty="0">
              <a:solidFill>
                <a:srgbClr val="000000"/>
              </a:solidFill>
              <a:latin typeface="+mj-lt"/>
            </a:endParaRPr>
          </a:p>
          <a:p>
            <a:pPr marL="0" indent="0" algn="l">
              <a:lnSpc>
                <a:spcPct val="100000"/>
              </a:lnSpc>
              <a:spcBef>
                <a:spcPts val="0"/>
              </a:spcBef>
              <a:buNone/>
            </a:pPr>
            <a:r>
              <a:rPr lang="en-GB" sz="1800" dirty="0">
                <a:solidFill>
                  <a:srgbClr val="000000"/>
                </a:solidFill>
                <a:latin typeface="+mj-lt"/>
              </a:rPr>
              <a:t>T</a:t>
            </a:r>
            <a:r>
              <a:rPr lang="en-GB" sz="1800" b="0" i="0" u="none" strike="noStrike" baseline="0" dirty="0">
                <a:solidFill>
                  <a:srgbClr val="000000"/>
                </a:solidFill>
                <a:latin typeface="+mj-lt"/>
              </a:rPr>
              <a:t>he second step involves cataloguing the proteins themselves. This will be achieved by finding their </a:t>
            </a:r>
            <a:r>
              <a:rPr lang="en-GB" sz="1800" b="0" i="0" u="none" strike="noStrike" baseline="0" dirty="0">
                <a:solidFill>
                  <a:srgbClr val="0070C0"/>
                </a:solidFill>
                <a:latin typeface="+mj-lt"/>
              </a:rPr>
              <a:t>molecular weight </a:t>
            </a:r>
            <a:r>
              <a:rPr lang="en-GB" sz="1800" b="0" i="0" u="none" strike="noStrike" baseline="0" dirty="0">
                <a:solidFill>
                  <a:srgbClr val="000000"/>
                </a:solidFill>
                <a:latin typeface="+mj-lt"/>
              </a:rPr>
              <a:t>– not just a simple weighing-scales measurement, but rather uncovering the identity of </a:t>
            </a:r>
            <a:r>
              <a:rPr lang="en-GB" sz="1800" b="0" i="0" u="none" strike="noStrike" baseline="0" dirty="0">
                <a:solidFill>
                  <a:srgbClr val="0070C0"/>
                </a:solidFill>
                <a:latin typeface="+mj-lt"/>
              </a:rPr>
              <a:t>every atom </a:t>
            </a:r>
            <a:r>
              <a:rPr lang="en-GB" sz="1800" b="0" i="0" u="none" strike="noStrike" baseline="0" dirty="0">
                <a:solidFill>
                  <a:srgbClr val="000000"/>
                </a:solidFill>
                <a:latin typeface="+mj-lt"/>
              </a:rPr>
              <a:t>within the protein molecule and how they fit together.</a:t>
            </a:r>
            <a:endParaRPr lang="en-US" sz="2000" dirty="0">
              <a:latin typeface="+mj-lt"/>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9051" r="19051"/>
          <a:stretch/>
        </p:blipFill>
        <p:spPr>
          <a:xfrm>
            <a:off x="8205634" y="722376"/>
            <a:ext cx="3337560" cy="5413248"/>
          </a:xfrm>
          <a:prstGeom prst="rect">
            <a:avLst/>
          </a:prstGeom>
          <a:effectLst/>
        </p:spPr>
      </p:pic>
      <p:sp>
        <p:nvSpPr>
          <p:cNvPr id="7" name="Title 1">
            <a:extLst>
              <a:ext uri="{FF2B5EF4-FFF2-40B4-BE49-F238E27FC236}">
                <a16:creationId xmlns:a16="http://schemas.microsoft.com/office/drawing/2014/main" id="{72A32211-A05D-4419-8B97-F87C94524277}"/>
              </a:ext>
            </a:extLst>
          </p:cNvPr>
          <p:cNvSpPr>
            <a:spLocks noGrp="1"/>
          </p:cNvSpPr>
          <p:nvPr>
            <p:ph type="title"/>
          </p:nvPr>
        </p:nvSpPr>
        <p:spPr>
          <a:xfrm>
            <a:off x="648929" y="629266"/>
            <a:ext cx="6009973" cy="1174953"/>
          </a:xfrm>
          <a:solidFill>
            <a:schemeClr val="bg1">
              <a:lumMod val="95000"/>
            </a:schemeClr>
          </a:solidFill>
        </p:spPr>
        <p:txBody>
          <a:bodyPr>
            <a:noAutofit/>
          </a:bodyPr>
          <a:lstStyle/>
          <a:p>
            <a:pPr algn="l"/>
            <a:r>
              <a:rPr lang="en-GB" sz="34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t>HOW IT WORKS</a:t>
            </a:r>
            <a:endParaRPr lang="en-GB" sz="3400" dirty="0">
              <a:solidFill>
                <a:schemeClr val="tx1">
                  <a:lumMod val="65000"/>
                  <a:lumOff val="35000"/>
                </a:schemeClr>
              </a:solidFill>
            </a:endParaRPr>
          </a:p>
        </p:txBody>
      </p:sp>
      <p:sp>
        <p:nvSpPr>
          <p:cNvPr id="8" name="TextBox 7">
            <a:extLst>
              <a:ext uri="{FF2B5EF4-FFF2-40B4-BE49-F238E27FC236}">
                <a16:creationId xmlns:a16="http://schemas.microsoft.com/office/drawing/2014/main" id="{E3561A8B-7528-4940-8F6C-88872BAFF2E7}"/>
              </a:ext>
            </a:extLst>
          </p:cNvPr>
          <p:cNvSpPr txBox="1"/>
          <p:nvPr/>
        </p:nvSpPr>
        <p:spPr>
          <a:xfrm>
            <a:off x="8041042" y="6424408"/>
            <a:ext cx="3792995" cy="307777"/>
          </a:xfrm>
          <a:prstGeom prst="rect">
            <a:avLst/>
          </a:prstGeom>
          <a:noFill/>
        </p:spPr>
        <p:txBody>
          <a:bodyPr wrap="square" rtlCol="0">
            <a:spAutoFit/>
          </a:bodyPr>
          <a:lstStyle/>
          <a:p>
            <a:pPr algn="ctr"/>
            <a:r>
              <a:rPr lang="en-GB" sz="1400" b="0" i="1" u="none" strike="noStrike" baseline="0" dirty="0" err="1">
                <a:solidFill>
                  <a:srgbClr val="000000"/>
                </a:solidFill>
                <a:latin typeface="Calibri Light" panose="020F0302020204030204" pitchFamily="34" charset="0"/>
                <a:cs typeface="Calibri Light" panose="020F0302020204030204" pitchFamily="34" charset="0"/>
              </a:rPr>
              <a:t>COVID_vaccine___RBD</a:t>
            </a:r>
            <a:r>
              <a:rPr lang="en-GB" sz="1400" b="0" i="1" u="none" strike="noStrike" baseline="0" dirty="0">
                <a:solidFill>
                  <a:srgbClr val="000000"/>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984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1966290"/>
            <a:ext cx="6511389" cy="4314547"/>
          </a:xfrm>
          <a:solidFill>
            <a:schemeClr val="bg1">
              <a:lumMod val="95000"/>
            </a:schemeClr>
          </a:solidFill>
        </p:spPr>
        <p:txBody>
          <a:bodyPr>
            <a:noAutofit/>
          </a:bodyPr>
          <a:lstStyle/>
          <a:p>
            <a:pPr marL="0" indent="0" algn="l">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“Imagine a big pile of gold coins,” </a:t>
            </a:r>
            <a:r>
              <a:rPr lang="en-GB" sz="1800" b="0" i="0" u="none" strike="noStrike" baseline="0" dirty="0">
                <a:latin typeface="Calibri Light" panose="020F0302020204030204" pitchFamily="34" charset="0"/>
                <a:cs typeface="Calibri Light" panose="020F0302020204030204" pitchFamily="34" charset="0"/>
              </a:rPr>
              <a:t>says Neil. </a:t>
            </a:r>
            <a:r>
              <a:rPr lang="en-GB" sz="1800" b="0" i="0" u="none" strike="noStrike" baseline="0" dirty="0">
                <a:solidFill>
                  <a:srgbClr val="006666"/>
                </a:solidFill>
                <a:latin typeface="Calibri Light" panose="020F0302020204030204" pitchFamily="34" charset="0"/>
                <a:cs typeface="Calibri Light" panose="020F0302020204030204" pitchFamily="34" charset="0"/>
              </a:rPr>
              <a:t>“One of the coins is plastic and has a lighter mass to the others. How do you find it? Do you weigh every coin? Or do you split the pile in half and see which pile is lighter? If you keep splitting the pile like this, you will find the plastic coin faster – this is the ‘top down’ strategy.” </a:t>
            </a:r>
          </a:p>
          <a:p>
            <a:pPr marL="0" indent="0" algn="l">
              <a:lnSpc>
                <a:spcPct val="10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Top-down proteomics uses this logic to pinpoint and characterise</a:t>
            </a:r>
            <a:r>
              <a:rPr lang="en-GB" sz="180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individual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70C0"/>
                </a:solidFill>
                <a:latin typeface="Calibri Light" panose="020F0302020204030204" pitchFamily="34" charset="0"/>
                <a:cs typeface="Calibri Light" panose="020F0302020204030204" pitchFamily="34" charset="0"/>
              </a:rPr>
              <a:t> </a:t>
            </a:r>
            <a:r>
              <a:rPr lang="en-GB" sz="1800" b="0" i="0" u="none" strike="noStrike" baseline="0" dirty="0">
                <a:latin typeface="Calibri Light" panose="020F0302020204030204" pitchFamily="34" charset="0"/>
                <a:cs typeface="Calibri Light" panose="020F0302020204030204" pitchFamily="34" charset="0"/>
              </a:rPr>
              <a:t>in a mixture. </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(This technique differs from bottom-up proteomics, which involves digesting the proteins first and sorting through the resultant fragments. This cannot distinguish between</a:t>
            </a:r>
            <a:r>
              <a:rPr lang="en-GB" sz="1800" b="0" i="0" u="none" strike="noStrike" dirty="0">
                <a:latin typeface="Calibri Light" panose="020F0302020204030204" pitchFamily="34" charset="0"/>
                <a:cs typeface="Calibri Light" panose="020F0302020204030204" pitchFamily="34" charset="0"/>
              </a:rPr>
              <a:t> </a:t>
            </a:r>
            <a:r>
              <a:rPr lang="en-GB" sz="1800" b="0" i="0" u="none" strike="noStrike" baseline="0" dirty="0" err="1">
                <a:latin typeface="Calibri Light" panose="020F0302020204030204" pitchFamily="34" charset="0"/>
                <a:cs typeface="Calibri Light" panose="020F0302020204030204" pitchFamily="34" charset="0"/>
              </a:rPr>
              <a:t>proteoforms</a:t>
            </a:r>
            <a:r>
              <a:rPr lang="en-GB" sz="1800" b="0" i="0" u="none" strike="noStrike" baseline="0" dirty="0">
                <a:latin typeface="Calibri Light" panose="020F0302020204030204" pitchFamily="34" charset="0"/>
                <a:cs typeface="Calibri Light" panose="020F0302020204030204" pitchFamily="34" charset="0"/>
              </a:rPr>
              <a:t> because the overall shape and structure of the protein has been lost.)</a:t>
            </a: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32652" r="32652"/>
          <a:stretch/>
        </p:blipFill>
        <p:spPr>
          <a:xfrm>
            <a:off x="8205634" y="722376"/>
            <a:ext cx="3337560" cy="5413248"/>
          </a:xfrm>
          <a:prstGeom prst="rect">
            <a:avLst/>
          </a:prstGeom>
          <a:effectLst/>
        </p:spPr>
      </p:pic>
      <p:sp>
        <p:nvSpPr>
          <p:cNvPr id="7" name="Title 1">
            <a:extLst>
              <a:ext uri="{FF2B5EF4-FFF2-40B4-BE49-F238E27FC236}">
                <a16:creationId xmlns:a16="http://schemas.microsoft.com/office/drawing/2014/main" id="{CD7ED3CC-0EFD-4BED-B82C-303A1A26CF3F}"/>
              </a:ext>
            </a:extLst>
          </p:cNvPr>
          <p:cNvSpPr>
            <a:spLocks noGrp="1"/>
          </p:cNvSpPr>
          <p:nvPr>
            <p:ph type="title"/>
          </p:nvPr>
        </p:nvSpPr>
        <p:spPr>
          <a:xfrm>
            <a:off x="484214" y="559407"/>
            <a:ext cx="6511389" cy="1174953"/>
          </a:xfrm>
          <a:solidFill>
            <a:schemeClr val="bg1">
              <a:lumMod val="95000"/>
            </a:schemeClr>
          </a:solidFill>
        </p:spPr>
        <p:txBody>
          <a:bodyPr>
            <a:noAutofit/>
          </a:bodyPr>
          <a:lstStyle/>
          <a:p>
            <a:pPr algn="l"/>
            <a:r>
              <a:rPr lang="en-GB" sz="3400" dirty="0">
                <a:solidFill>
                  <a:schemeClr val="tx1">
                    <a:lumMod val="65000"/>
                    <a:lumOff val="35000"/>
                  </a:schemeClr>
                </a:solidFill>
                <a:latin typeface="Calibri Light" panose="020F0302020204030204" pitchFamily="34" charset="0"/>
                <a:cs typeface="Calibri Light" panose="020F0302020204030204" pitchFamily="34" charset="0"/>
              </a:rPr>
              <a:t>TOP-DOWN PROTEOMICS</a:t>
            </a:r>
            <a:endParaRPr lang="en-GB" sz="3400" dirty="0">
              <a:solidFill>
                <a:schemeClr val="tx1">
                  <a:lumMod val="65000"/>
                  <a:lumOff val="35000"/>
                </a:schemeClr>
              </a:solidFill>
            </a:endParaRPr>
          </a:p>
        </p:txBody>
      </p:sp>
      <p:sp>
        <p:nvSpPr>
          <p:cNvPr id="2" name="TextBox 1">
            <a:extLst>
              <a:ext uri="{FF2B5EF4-FFF2-40B4-BE49-F238E27FC236}">
                <a16:creationId xmlns:a16="http://schemas.microsoft.com/office/drawing/2014/main" id="{6A3FC453-CAAC-4A02-AF79-F3C3DCD5971C}"/>
              </a:ext>
            </a:extLst>
          </p:cNvPr>
          <p:cNvSpPr txBox="1"/>
          <p:nvPr/>
        </p:nvSpPr>
        <p:spPr>
          <a:xfrm>
            <a:off x="7687340" y="6298594"/>
            <a:ext cx="4504660" cy="923330"/>
          </a:xfrm>
          <a:prstGeom prst="rect">
            <a:avLst/>
          </a:prstGeom>
          <a:noFill/>
        </p:spPr>
        <p:txBody>
          <a:bodyPr wrap="square" rtlCol="0">
            <a:spAutoFit/>
          </a:bodyPr>
          <a:lstStyle/>
          <a:p>
            <a:r>
              <a:rPr lang="en-GB" sz="900" b="0" i="0" dirty="0">
                <a:solidFill>
                  <a:srgbClr val="000000"/>
                </a:solidFill>
                <a:effectLst/>
                <a:latin typeface="adobe-clean"/>
              </a:rPr>
              <a:t>Microscopic nano disease-causing bacteria inside the human body. Nanotechnology in blood flow among cells </a:t>
            </a:r>
            <a:r>
              <a:rPr lang="en-GB" sz="900" b="0" i="0" dirty="0" err="1">
                <a:solidFill>
                  <a:srgbClr val="000000"/>
                </a:solidFill>
                <a:effectLst/>
                <a:latin typeface="adobe-clean"/>
              </a:rPr>
              <a:t>hemoglobin</a:t>
            </a:r>
            <a:r>
              <a:rPr lang="en-GB" sz="900" b="0" i="0" dirty="0">
                <a:solidFill>
                  <a:srgbClr val="000000"/>
                </a:solidFill>
                <a:effectLst/>
                <a:latin typeface="adobe-clean"/>
              </a:rPr>
              <a:t>. Innovation technology in medicine. Future concept. </a:t>
            </a:r>
            <a:r>
              <a:rPr lang="en-GB" sz="900" b="0" i="0" dirty="0">
                <a:solidFill>
                  <a:srgbClr val="8E8E8E"/>
                </a:solidFill>
                <a:effectLst/>
                <a:latin typeface="adobe-clean"/>
              </a:rPr>
              <a:t>By </a:t>
            </a:r>
            <a:r>
              <a:rPr lang="en-GB" sz="900" b="0" i="0" u="none" strike="noStrike" dirty="0">
                <a:solidFill>
                  <a:srgbClr val="2680EB"/>
                </a:solidFill>
                <a:effectLst/>
                <a:latin typeface="adobe-clean"/>
                <a:hlinkClick r:id="rId3"/>
              </a:rPr>
              <a:t>fantastic</a:t>
            </a:r>
            <a:endParaRPr lang="en-GB" sz="900" b="0" i="0" dirty="0">
              <a:solidFill>
                <a:srgbClr val="000000"/>
              </a:solidFill>
              <a:effectLst/>
              <a:latin typeface="adobe-clean"/>
            </a:endParaRPr>
          </a:p>
          <a:p>
            <a:endParaRPr lang="en-GB" sz="900" b="0" i="0" dirty="0">
              <a:solidFill>
                <a:srgbClr val="000000"/>
              </a:solidFill>
              <a:effectLst/>
              <a:latin typeface="adobe-clean"/>
            </a:endParaRPr>
          </a:p>
          <a:p>
            <a:endParaRPr lang="en-GB" dirty="0"/>
          </a:p>
        </p:txBody>
      </p:sp>
    </p:spTree>
    <p:extLst>
      <p:ext uri="{BB962C8B-B14F-4D97-AF65-F5344CB8AC3E}">
        <p14:creationId xmlns:p14="http://schemas.microsoft.com/office/powerpoint/2010/main" val="4999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rotWithShape="1">
          <a:blip r:embed="rId2">
            <a:extLst>
              <a:ext uri="{28A0092B-C50C-407E-A947-70E740481C1C}">
                <a14:useLocalDpi xmlns:a14="http://schemas.microsoft.com/office/drawing/2010/main" val="0"/>
              </a:ext>
            </a:extLst>
          </a:blip>
          <a:srcRect t="12289" r="-1" b="3955"/>
          <a:stretch/>
        </p:blipFill>
        <p:spPr>
          <a:xfrm>
            <a:off x="321733" y="321733"/>
            <a:ext cx="11548534" cy="6214534"/>
          </a:xfrm>
          <a:prstGeom prst="rect">
            <a:avLst/>
          </a:prstGeom>
        </p:spPr>
      </p:pic>
      <p:sp>
        <p:nvSpPr>
          <p:cNvPr id="7" name="Title 1">
            <a:extLst>
              <a:ext uri="{FF2B5EF4-FFF2-40B4-BE49-F238E27FC236}">
                <a16:creationId xmlns:a16="http://schemas.microsoft.com/office/drawing/2014/main" id="{48FD246F-4FA8-432A-B4C7-399CD7746D41}"/>
              </a:ext>
            </a:extLst>
          </p:cNvPr>
          <p:cNvSpPr txBox="1">
            <a:spLocks/>
          </p:cNvSpPr>
          <p:nvPr/>
        </p:nvSpPr>
        <p:spPr>
          <a:xfrm>
            <a:off x="731520" y="2550160"/>
            <a:ext cx="10934700" cy="3688080"/>
          </a:xfrm>
          <a:prstGeom prst="rect">
            <a:avLst/>
          </a:prstGeom>
          <a:solidFill>
            <a:schemeClr val="tx1">
              <a:lumMod val="95000"/>
              <a:alpha val="94000"/>
            </a:schemeClr>
          </a:solidFill>
          <a:ln w="60325">
            <a:solidFill>
              <a:schemeClr val="accent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2800" dirty="0">
                <a:solidFill>
                  <a:srgbClr val="002060"/>
                </a:solidFill>
              </a:rPr>
              <a:t>TALKING POINTS</a:t>
            </a:r>
          </a:p>
          <a:p>
            <a:pPr algn="ctr">
              <a:lnSpc>
                <a:spcPct val="100000"/>
              </a:lnSpc>
            </a:pPr>
            <a:endParaRPr lang="en-GB" sz="2800" dirty="0">
              <a:solidFill>
                <a:srgbClr val="002060"/>
              </a:solidFill>
            </a:endParaRPr>
          </a:p>
          <a:p>
            <a:pPr algn="ctr">
              <a:lnSpc>
                <a:spcPct val="100000"/>
              </a:lnSpc>
            </a:pPr>
            <a:r>
              <a:rPr lang="en-GB" sz="2000" dirty="0">
                <a:solidFill>
                  <a:srgbClr val="006666"/>
                </a:solidFill>
              </a:rPr>
              <a:t>What is the Human Proteome Project aiming to do?</a:t>
            </a:r>
          </a:p>
          <a:p>
            <a:pPr algn="ctr">
              <a:lnSpc>
                <a:spcPct val="100000"/>
              </a:lnSpc>
            </a:pPr>
            <a:endParaRPr lang="en-GB" sz="2000" dirty="0">
              <a:solidFill>
                <a:srgbClr val="006666"/>
              </a:solidFill>
            </a:endParaRPr>
          </a:p>
          <a:p>
            <a:pPr algn="ctr">
              <a:lnSpc>
                <a:spcPct val="100000"/>
              </a:lnSpc>
            </a:pPr>
            <a:r>
              <a:rPr lang="en-GB" sz="2000" dirty="0">
                <a:solidFill>
                  <a:srgbClr val="0070C0"/>
                </a:solidFill>
              </a:rPr>
              <a:t>Why can proteins with the same underlying amino acid sequence have different functions?</a:t>
            </a:r>
          </a:p>
          <a:p>
            <a:pPr algn="ctr">
              <a:lnSpc>
                <a:spcPct val="100000"/>
              </a:lnSpc>
            </a:pPr>
            <a:endParaRPr lang="en-GB" sz="2000" dirty="0">
              <a:solidFill>
                <a:srgbClr val="0070C0"/>
              </a:solidFill>
            </a:endParaRPr>
          </a:p>
          <a:p>
            <a:pPr algn="ctr">
              <a:lnSpc>
                <a:spcPct val="100000"/>
              </a:lnSpc>
            </a:pPr>
            <a:r>
              <a:rPr lang="en-GB" sz="2000" dirty="0">
                <a:solidFill>
                  <a:srgbClr val="0000CC"/>
                </a:solidFill>
              </a:rPr>
              <a:t>How many different </a:t>
            </a:r>
            <a:r>
              <a:rPr lang="en-GB" sz="2000" dirty="0" err="1">
                <a:solidFill>
                  <a:srgbClr val="0000CC"/>
                </a:solidFill>
              </a:rPr>
              <a:t>proteoforms</a:t>
            </a:r>
            <a:r>
              <a:rPr lang="en-GB" sz="2000" dirty="0">
                <a:solidFill>
                  <a:srgbClr val="0000CC"/>
                </a:solidFill>
              </a:rPr>
              <a:t> does Neil estimate are in the human body?</a:t>
            </a:r>
          </a:p>
          <a:p>
            <a:pPr algn="ctr">
              <a:lnSpc>
                <a:spcPct val="100000"/>
              </a:lnSpc>
            </a:pPr>
            <a:endParaRPr lang="en-GB" sz="2000" dirty="0">
              <a:solidFill>
                <a:srgbClr val="0000CC"/>
              </a:solidFill>
            </a:endParaRPr>
          </a:p>
          <a:p>
            <a:pPr algn="ctr">
              <a:lnSpc>
                <a:spcPct val="100000"/>
              </a:lnSpc>
            </a:pPr>
            <a:r>
              <a:rPr lang="en-GB" sz="2000" dirty="0">
                <a:solidFill>
                  <a:srgbClr val="002060"/>
                </a:solidFill>
              </a:rPr>
              <a:t>What is the ‘top-down’ approach to proteomics? (Read over Neil’s coin analogy to help you answers this.)</a:t>
            </a:r>
            <a:endParaRPr lang="en-GB" sz="2000" dirty="0">
              <a:solidFill>
                <a:srgbClr val="990033"/>
              </a:solidFill>
            </a:endParaRPr>
          </a:p>
        </p:txBody>
      </p:sp>
    </p:spTree>
    <p:extLst>
      <p:ext uri="{BB962C8B-B14F-4D97-AF65-F5344CB8AC3E}">
        <p14:creationId xmlns:p14="http://schemas.microsoft.com/office/powerpoint/2010/main" val="22805259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1000"/>
                                        <p:tgtEl>
                                          <p:spTgt spid="7">
                                            <p:txEl>
                                              <p:pRg st="6" end="6"/>
                                            </p:txEl>
                                          </p:spTgt>
                                        </p:tgtEl>
                                      </p:cBhvr>
                                    </p:animEffect>
                                    <p:anim calcmode="lin" valueType="num">
                                      <p:cBhvr>
                                        <p:cTn id="2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1000"/>
                                        <p:tgtEl>
                                          <p:spTgt spid="7">
                                            <p:txEl>
                                              <p:pRg st="8" end="8"/>
                                            </p:txEl>
                                          </p:spTgt>
                                        </p:tgtEl>
                                      </p:cBhvr>
                                    </p:animEffect>
                                    <p:anim calcmode="lin" valueType="num">
                                      <p:cBhvr>
                                        <p:cTn id="29"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484214" y="1330960"/>
            <a:ext cx="6587981" cy="5059680"/>
          </a:xfrm>
          <a:solidFill>
            <a:schemeClr val="bg1">
              <a:lumMod val="95000"/>
            </a:schemeClr>
          </a:solidFill>
        </p:spPr>
        <p:txBody>
          <a:bodyPr>
            <a:noAutofit/>
          </a:bodyPr>
          <a:lstStyle/>
          <a:p>
            <a:pPr marL="0" indent="0" algn="l">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“This project is very ambitious, and poses a significant career risk for me,” </a:t>
            </a:r>
            <a:r>
              <a:rPr lang="en-GB" sz="1800" b="0" i="0" u="none" strike="noStrike" baseline="0" dirty="0">
                <a:solidFill>
                  <a:srgbClr val="000000"/>
                </a:solidFill>
                <a:latin typeface="Calibri Light" panose="020F0302020204030204" pitchFamily="34" charset="0"/>
                <a:cs typeface="Calibri Light" panose="020F0302020204030204" pitchFamily="34" charset="0"/>
              </a:rPr>
              <a:t>says Neil. </a:t>
            </a:r>
            <a:r>
              <a:rPr lang="en-GB" sz="1800" b="0" i="0" u="none" strike="noStrike" baseline="0" dirty="0">
                <a:solidFill>
                  <a:srgbClr val="006666"/>
                </a:solidFill>
                <a:latin typeface="Calibri Light" panose="020F0302020204030204" pitchFamily="34" charset="0"/>
                <a:cs typeface="Calibri Light" panose="020F0302020204030204" pitchFamily="34" charset="0"/>
              </a:rPr>
              <a:t>“It will be fantastic if it is completed, but if it does not generate sufficient enthusiasm within the scientific community, it could never materialise.”</a:t>
            </a:r>
          </a:p>
          <a:p>
            <a:pPr marL="0" indent="0" algn="l">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In scale, it can be compared to the Human Genome Project. This became economically feasible when the mapping technology became efficient enough to map the genome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a cost of about $1 per DNA base</a:t>
            </a:r>
            <a:r>
              <a:rPr lang="en-GB" sz="1800" b="0" i="0" u="none" strike="noStrike" baseline="0" dirty="0">
                <a:latin typeface="Calibri Light" panose="020F0302020204030204" pitchFamily="34" charset="0"/>
                <a:cs typeface="Calibri Light" panose="020F0302020204030204" pitchFamily="34" charset="0"/>
              </a:rPr>
              <a:t>. </a:t>
            </a:r>
          </a:p>
          <a:p>
            <a:pPr marL="0" indent="0" algn="l">
              <a:lnSpc>
                <a:spcPct val="100000"/>
              </a:lnSpc>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latin typeface="Calibri Light" panose="020F0302020204030204" pitchFamily="34" charset="0"/>
                <a:cs typeface="Calibri Light" panose="020F0302020204030204" pitchFamily="34" charset="0"/>
              </a:rPr>
              <a:t>Neil believes working on a similar economic model, with a cost of about </a:t>
            </a:r>
            <a:r>
              <a:rPr lang="en-GB" sz="1800" b="0" i="0" u="none" strike="noStrike" baseline="0" dirty="0">
                <a:solidFill>
                  <a:srgbClr val="0070C0"/>
                </a:solidFill>
                <a:latin typeface="Calibri Light" panose="020F0302020204030204" pitchFamily="34" charset="0"/>
                <a:cs typeface="Calibri Light" panose="020F0302020204030204" pitchFamily="34" charset="0"/>
              </a:rPr>
              <a:t>$1 per </a:t>
            </a:r>
            <a:r>
              <a:rPr lang="en-GB" sz="1800" b="0" i="0" u="none" strike="noStrike" baseline="0" dirty="0" err="1">
                <a:solidFill>
                  <a:srgbClr val="0070C0"/>
                </a:solidFill>
                <a:latin typeface="Calibri Light" panose="020F0302020204030204" pitchFamily="34" charset="0"/>
                <a:cs typeface="Calibri Light" panose="020F0302020204030204" pitchFamily="34" charset="0"/>
              </a:rPr>
              <a:t>proteoform</a:t>
            </a:r>
            <a:r>
              <a:rPr lang="en-GB" sz="1800" b="0" i="0" u="none" strike="noStrike" baseline="0" dirty="0">
                <a:latin typeface="Calibri Light" panose="020F0302020204030204" pitchFamily="34" charset="0"/>
                <a:cs typeface="Calibri Light" panose="020F0302020204030204" pitchFamily="34" charset="0"/>
              </a:rPr>
              <a:t>, should mean that the project could be completed within </a:t>
            </a:r>
            <a:r>
              <a:rPr lang="en-GB" sz="1800" b="0" i="0" u="none" strike="noStrike" baseline="0" dirty="0">
                <a:solidFill>
                  <a:srgbClr val="0070C0"/>
                </a:solidFill>
                <a:latin typeface="Calibri Light" panose="020F0302020204030204" pitchFamily="34" charset="0"/>
                <a:cs typeface="Calibri Light" panose="020F0302020204030204" pitchFamily="34" charset="0"/>
              </a:rPr>
              <a:t>ten to fifteen years</a:t>
            </a:r>
            <a:r>
              <a:rPr lang="en-GB" sz="1800" b="0" i="0" u="none" strike="noStrike" baseline="0" dirty="0">
                <a:latin typeface="Calibri Light" panose="020F0302020204030204" pitchFamily="34" charset="0"/>
                <a:cs typeface="Calibri Light" panose="020F0302020204030204" pitchFamily="34" charset="0"/>
              </a:rPr>
              <a:t>. </a:t>
            </a:r>
          </a:p>
          <a:p>
            <a:pPr marL="0" indent="0" algn="l">
              <a:lnSpc>
                <a:spcPct val="100000"/>
              </a:lnSpc>
              <a:spcBef>
                <a:spcPts val="0"/>
              </a:spcBef>
              <a:buNone/>
            </a:pPr>
            <a:endParaRPr lang="en-GB" sz="1800" dirty="0">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“We have a worldwide consortium of 400 members, with increased funding coming in too,” </a:t>
            </a:r>
            <a:r>
              <a:rPr lang="en-GB" sz="1800" b="0" i="0" u="none" strike="noStrike" baseline="0" dirty="0">
                <a:latin typeface="Calibri Light" panose="020F0302020204030204" pitchFamily="34" charset="0"/>
                <a:cs typeface="Calibri Light" panose="020F0302020204030204" pitchFamily="34" charset="0"/>
              </a:rPr>
              <a:t>says Neil.</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“This makes me hopeful that the Human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Proteoform</a:t>
            </a:r>
            <a:r>
              <a:rPr lang="en-GB" sz="1800" b="0" i="0" u="none" strike="noStrike" baseline="0" dirty="0">
                <a:solidFill>
                  <a:srgbClr val="006666"/>
                </a:solidFill>
                <a:latin typeface="Calibri Light" panose="020F0302020204030204" pitchFamily="34" charset="0"/>
                <a:cs typeface="Calibri Light" panose="020F0302020204030204" pitchFamily="34" charset="0"/>
              </a:rPr>
              <a:t> Project may come to pass within this decade, and not the next one!”</a:t>
            </a:r>
            <a:endParaRPr lang="en-US" sz="2000" dirty="0">
              <a:solidFill>
                <a:srgbClr val="006666"/>
              </a:solidFill>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11148" r="11148"/>
          <a:stretch/>
        </p:blipFill>
        <p:spPr>
          <a:xfrm>
            <a:off x="8205634" y="722376"/>
            <a:ext cx="3337560" cy="5413248"/>
          </a:xfrm>
          <a:prstGeom prst="rect">
            <a:avLst/>
          </a:prstGeom>
          <a:effectLst/>
        </p:spPr>
      </p:pic>
      <p:sp>
        <p:nvSpPr>
          <p:cNvPr id="2" name="TextBox 1">
            <a:extLst>
              <a:ext uri="{FF2B5EF4-FFF2-40B4-BE49-F238E27FC236}">
                <a16:creationId xmlns:a16="http://schemas.microsoft.com/office/drawing/2014/main" id="{FEFA63B5-5617-4ADD-8345-424B6BD78C2B}"/>
              </a:ext>
            </a:extLst>
          </p:cNvPr>
          <p:cNvSpPr txBox="1"/>
          <p:nvPr/>
        </p:nvSpPr>
        <p:spPr>
          <a:xfrm>
            <a:off x="484214" y="243840"/>
            <a:ext cx="6587982" cy="615553"/>
          </a:xfrm>
          <a:prstGeom prst="rect">
            <a:avLst/>
          </a:prstGeom>
          <a:solidFill>
            <a:schemeClr val="bg1">
              <a:lumMod val="95000"/>
            </a:schemeClr>
          </a:solidFill>
        </p:spPr>
        <p:txBody>
          <a:bodyPr wrap="square" rtlCol="0">
            <a:spAutoFit/>
          </a:bodyPr>
          <a:lstStyle/>
          <a:p>
            <a:r>
              <a:rPr lang="en-GB" sz="3400" dirty="0">
                <a:solidFill>
                  <a:schemeClr val="tx1">
                    <a:lumMod val="65000"/>
                    <a:lumOff val="35000"/>
                  </a:schemeClr>
                </a:solidFill>
                <a:latin typeface="+mj-lt"/>
              </a:rPr>
              <a:t>AN AMBITIOUS PROJECT</a:t>
            </a:r>
          </a:p>
        </p:txBody>
      </p:sp>
      <p:sp>
        <p:nvSpPr>
          <p:cNvPr id="10" name="TextBox 9">
            <a:extLst>
              <a:ext uri="{FF2B5EF4-FFF2-40B4-BE49-F238E27FC236}">
                <a16:creationId xmlns:a16="http://schemas.microsoft.com/office/drawing/2014/main" id="{0255B163-54EA-48B6-B1D8-3747DC8008C6}"/>
              </a:ext>
            </a:extLst>
          </p:cNvPr>
          <p:cNvSpPr txBox="1"/>
          <p:nvPr/>
        </p:nvSpPr>
        <p:spPr>
          <a:xfrm>
            <a:off x="8751262" y="6390640"/>
            <a:ext cx="3047114" cy="307777"/>
          </a:xfrm>
          <a:prstGeom prst="rect">
            <a:avLst/>
          </a:prstGeom>
          <a:noFill/>
        </p:spPr>
        <p:txBody>
          <a:bodyPr wrap="square">
            <a:spAutoFit/>
          </a:bodyPr>
          <a:lstStyle/>
          <a:p>
            <a:r>
              <a:rPr lang="en-GB" sz="1400" b="0" i="1" u="none" strike="noStrike" baseline="0" dirty="0" err="1">
                <a:solidFill>
                  <a:srgbClr val="000000"/>
                </a:solidFill>
                <a:latin typeface="Calibri Light" panose="020F0302020204030204" pitchFamily="34" charset="0"/>
                <a:cs typeface="Calibri Light" panose="020F0302020204030204" pitchFamily="34" charset="0"/>
              </a:rPr>
              <a:t>Nuc</a:t>
            </a:r>
            <a:r>
              <a:rPr lang="en-GB" sz="1400" b="0" i="1" u="none" strike="noStrike" baseline="0" dirty="0">
                <a:solidFill>
                  <a:srgbClr val="000000"/>
                </a:solidFill>
                <a:latin typeface="Calibri Light" panose="020F0302020204030204" pitchFamily="34" charset="0"/>
                <a:cs typeface="Calibri Light" panose="020F0302020204030204" pitchFamily="34" charset="0"/>
              </a:rPr>
              <a:t>-MS-spectrum-shadow</a:t>
            </a:r>
            <a:endParaRPr lang="en-GB" sz="1400" dirty="0"/>
          </a:p>
        </p:txBody>
      </p:sp>
    </p:spTree>
    <p:extLst>
      <p:ext uri="{BB962C8B-B14F-4D97-AF65-F5344CB8AC3E}">
        <p14:creationId xmlns:p14="http://schemas.microsoft.com/office/powerpoint/2010/main" val="12229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A8DA60CF-CBAA-4AC9-A045-549D64CDC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38B9DF7-92CE-4B9E-B94D-610EE77B5EDB}"/>
              </a:ext>
            </a:extLst>
          </p:cNvPr>
          <p:cNvSpPr>
            <a:spLocks noGrp="1"/>
          </p:cNvSpPr>
          <p:nvPr>
            <p:ph idx="1"/>
          </p:nvPr>
        </p:nvSpPr>
        <p:spPr>
          <a:xfrm>
            <a:off x="745724" y="1574800"/>
            <a:ext cx="6326472" cy="4723794"/>
          </a:xfrm>
          <a:solidFill>
            <a:schemeClr val="bg1">
              <a:lumMod val="95000"/>
            </a:schemeClr>
          </a:solidFill>
        </p:spPr>
        <p:txBody>
          <a:bodyPr>
            <a:noAutofit/>
          </a:bodyPr>
          <a:lstStyle/>
          <a:p>
            <a:pPr marL="0" indent="0" algn="l">
              <a:lnSpc>
                <a:spcPct val="100000"/>
              </a:lnSpc>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A huge range of diseases, from </a:t>
            </a:r>
            <a:r>
              <a:rPr lang="en-GB" sz="1800" b="0" i="0" u="none" strike="noStrike" baseline="0" dirty="0">
                <a:solidFill>
                  <a:srgbClr val="0070C0"/>
                </a:solidFill>
                <a:latin typeface="Calibri Light" panose="020F0302020204030204" pitchFamily="34" charset="0"/>
                <a:cs typeface="Calibri Light" panose="020F0302020204030204" pitchFamily="34" charset="0"/>
              </a:rPr>
              <a:t>cancer to heart disease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dirty="0">
                <a:solidFill>
                  <a:srgbClr val="000000"/>
                </a:solidFill>
                <a:latin typeface="Calibri Light" panose="020F0302020204030204" pitchFamily="34" charset="0"/>
                <a:cs typeface="Calibri Light" panose="020F0302020204030204" pitchFamily="34" charset="0"/>
              </a:rPr>
              <a:t>are</a:t>
            </a:r>
            <a:r>
              <a:rPr lang="en-GB" sz="1800" b="0" i="0" u="none" strike="noStrike" baseline="0" dirty="0">
                <a:solidFill>
                  <a:srgbClr val="000000"/>
                </a:solidFill>
                <a:latin typeface="Calibri Light" panose="020F0302020204030204" pitchFamily="34" charset="0"/>
                <a:cs typeface="Calibri Light" panose="020F0302020204030204" pitchFamily="34" charset="0"/>
              </a:rPr>
              <a:t> caused by </a:t>
            </a:r>
            <a:r>
              <a:rPr lang="en-GB" sz="1800" b="0" i="0" u="none" strike="noStrike" baseline="0" dirty="0">
                <a:solidFill>
                  <a:srgbClr val="0070C0"/>
                </a:solidFill>
                <a:latin typeface="Calibri Light" panose="020F0302020204030204" pitchFamily="34" charset="0"/>
                <a:cs typeface="Calibri Light" panose="020F0302020204030204" pitchFamily="34" charset="0"/>
              </a:rPr>
              <a:t>faulty proteins </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 essence, bad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0000"/>
                </a:solidFill>
                <a:latin typeface="Calibri Light" panose="020F0302020204030204" pitchFamily="34" charset="0"/>
                <a:cs typeface="Calibri Light" panose="020F0302020204030204" pitchFamily="34" charset="0"/>
              </a:rPr>
              <a:t>. By having an atlas of all these unwanted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0000"/>
                </a:solidFill>
                <a:latin typeface="Calibri Light" panose="020F0302020204030204" pitchFamily="34" charset="0"/>
                <a:cs typeface="Calibri Light" panose="020F0302020204030204" pitchFamily="34" charset="0"/>
              </a:rPr>
              <a:t>, it will become dramatically easier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detect</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combat disease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gn="l">
              <a:lnSpc>
                <a:spcPct val="100000"/>
              </a:lnSpc>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“This project could accelerate our progress towards next-generation technology, leading to significant improvements in human health,” </a:t>
            </a:r>
            <a:r>
              <a:rPr lang="en-GB" sz="1800" b="0" i="0" u="none" strike="noStrike" baseline="0" dirty="0">
                <a:solidFill>
                  <a:srgbClr val="000000"/>
                </a:solidFill>
                <a:latin typeface="Calibri Light" panose="020F0302020204030204" pitchFamily="34" charset="0"/>
                <a:cs typeface="Calibri Light" panose="020F0302020204030204" pitchFamily="34" charset="0"/>
              </a:rPr>
              <a:t>says Neil.</a:t>
            </a:r>
          </a:p>
          <a:p>
            <a:pPr marL="0" indent="0" algn="l">
              <a:lnSpc>
                <a:spcPct val="100000"/>
              </a:lnSpc>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gn="l">
              <a:lnSpc>
                <a:spcPct val="100000"/>
              </a:lnSpc>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For instance, currently, the most common test for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prostate cancer </a:t>
            </a:r>
            <a:r>
              <a:rPr lang="en-GB" sz="1800" b="0" i="0" u="none" strike="noStrike" baseline="0" dirty="0">
                <a:solidFill>
                  <a:srgbClr val="000000"/>
                </a:solidFill>
                <a:latin typeface="Calibri Light" panose="020F0302020204030204" pitchFamily="34" charset="0"/>
                <a:cs typeface="Calibri Light" panose="020F0302020204030204" pitchFamily="34" charset="0"/>
              </a:rPr>
              <a:t>involves screening for a protein called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prostate-specific antigen </a:t>
            </a:r>
            <a:r>
              <a:rPr lang="en-GB" sz="1800" b="0" i="0" u="none" strike="noStrike" baseline="0" dirty="0">
                <a:solidFill>
                  <a:srgbClr val="000000"/>
                </a:solidFill>
                <a:latin typeface="Calibri Light" panose="020F0302020204030204" pitchFamily="34" charset="0"/>
                <a:cs typeface="Calibri Light" panose="020F0302020204030204" pitchFamily="34" charset="0"/>
              </a:rPr>
              <a:t>(</a:t>
            </a:r>
            <a:r>
              <a:rPr lang="en-GB" sz="1800" b="0" i="0" u="none" strike="noStrike" baseline="0" dirty="0">
                <a:solidFill>
                  <a:srgbClr val="0070C0"/>
                </a:solidFill>
                <a:latin typeface="Calibri Light" panose="020F0302020204030204" pitchFamily="34" charset="0"/>
                <a:cs typeface="Calibri Light" panose="020F0302020204030204" pitchFamily="34" charset="0"/>
              </a:rPr>
              <a:t>PSA</a:t>
            </a:r>
            <a:r>
              <a:rPr lang="en-GB" sz="1800" b="0" i="0" u="none" strike="noStrike" baseline="0" dirty="0">
                <a:solidFill>
                  <a:srgbClr val="000000"/>
                </a:solidFill>
                <a:latin typeface="Calibri Light" panose="020F0302020204030204" pitchFamily="34" charset="0"/>
                <a:cs typeface="Calibri Light" panose="020F0302020204030204" pitchFamily="34" charset="0"/>
              </a:rPr>
              <a:t>). However, PSA can exist as many different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 number of which are not screened for, so it can commonly be missed. In the future, knowing exactly what these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proteoforms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are should make the screening test much more </a:t>
            </a:r>
            <a:r>
              <a:rPr lang="en-GB" sz="1800" b="0" i="0" u="none" strike="noStrike" baseline="0" dirty="0">
                <a:solidFill>
                  <a:srgbClr val="0070C0"/>
                </a:solidFill>
                <a:latin typeface="Calibri Light" panose="020F0302020204030204" pitchFamily="34" charset="0"/>
                <a:cs typeface="Calibri Light" panose="020F0302020204030204" pitchFamily="34" charset="0"/>
              </a:rPr>
              <a:t>sophisticated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accurate</a:t>
            </a:r>
            <a:r>
              <a:rPr lang="en-GB" sz="1800" b="0" i="0" u="none" strike="noStrike" baseline="0" dirty="0">
                <a:solidFill>
                  <a:srgbClr val="000000"/>
                </a:solidFill>
                <a:latin typeface="Calibri Light" panose="020F0302020204030204" pitchFamily="34" charset="0"/>
                <a:cs typeface="Calibri Light" panose="020F0302020204030204" pitchFamily="34" charset="0"/>
              </a:rPr>
              <a:t>.</a:t>
            </a:r>
            <a:endParaRPr lang="en-US" sz="20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8E4A1B7-C9F2-4B0B-9DCF-5B683BE2D627}"/>
              </a:ext>
            </a:extLst>
          </p:cNvPr>
          <p:cNvPicPr>
            <a:picLocks noChangeAspect="1"/>
          </p:cNvPicPr>
          <p:nvPr/>
        </p:nvPicPr>
        <p:blipFill>
          <a:blip r:embed="rId2">
            <a:extLst>
              <a:ext uri="{28A0092B-C50C-407E-A947-70E740481C1C}">
                <a14:useLocalDpi xmlns:a14="http://schemas.microsoft.com/office/drawing/2010/main" val="0"/>
              </a:ext>
            </a:extLst>
          </a:blip>
          <a:srcRect l="25528" r="25528"/>
          <a:stretch/>
        </p:blipFill>
        <p:spPr>
          <a:xfrm>
            <a:off x="8205634" y="722376"/>
            <a:ext cx="3337560" cy="5413248"/>
          </a:xfrm>
          <a:prstGeom prst="rect">
            <a:avLst/>
          </a:prstGeom>
          <a:effectLst/>
        </p:spPr>
      </p:pic>
      <p:sp>
        <p:nvSpPr>
          <p:cNvPr id="2" name="TextBox 1">
            <a:extLst>
              <a:ext uri="{FF2B5EF4-FFF2-40B4-BE49-F238E27FC236}">
                <a16:creationId xmlns:a16="http://schemas.microsoft.com/office/drawing/2014/main" id="{20ADBD55-3C8E-4067-AD75-E4A02E67E5C2}"/>
              </a:ext>
            </a:extLst>
          </p:cNvPr>
          <p:cNvSpPr txBox="1"/>
          <p:nvPr/>
        </p:nvSpPr>
        <p:spPr>
          <a:xfrm>
            <a:off x="731520" y="559407"/>
            <a:ext cx="6340676" cy="615553"/>
          </a:xfrm>
          <a:prstGeom prst="rect">
            <a:avLst/>
          </a:prstGeom>
          <a:solidFill>
            <a:schemeClr val="bg1">
              <a:lumMod val="95000"/>
            </a:schemeClr>
          </a:solidFill>
          <a:ln>
            <a:noFill/>
          </a:ln>
        </p:spPr>
        <p:txBody>
          <a:bodyPr wrap="square" rtlCol="0">
            <a:spAutoFit/>
          </a:bodyPr>
          <a:lstStyle/>
          <a:p>
            <a:r>
              <a:rPr lang="en-GB" sz="3400" dirty="0">
                <a:solidFill>
                  <a:schemeClr val="tx1">
                    <a:lumMod val="65000"/>
                    <a:lumOff val="35000"/>
                  </a:schemeClr>
                </a:solidFill>
                <a:latin typeface="Calibri Light" panose="020F0302020204030204" pitchFamily="34" charset="0"/>
                <a:cs typeface="Calibri Light" panose="020F0302020204030204" pitchFamily="34" charset="0"/>
              </a:rPr>
              <a:t>CHANGING LIVES</a:t>
            </a:r>
          </a:p>
        </p:txBody>
      </p:sp>
      <p:sp>
        <p:nvSpPr>
          <p:cNvPr id="8" name="TextBox 7">
            <a:extLst>
              <a:ext uri="{FF2B5EF4-FFF2-40B4-BE49-F238E27FC236}">
                <a16:creationId xmlns:a16="http://schemas.microsoft.com/office/drawing/2014/main" id="{4B9AACAC-E6F7-4263-B06F-92B8858E674B}"/>
              </a:ext>
            </a:extLst>
          </p:cNvPr>
          <p:cNvSpPr txBox="1"/>
          <p:nvPr/>
        </p:nvSpPr>
        <p:spPr>
          <a:xfrm>
            <a:off x="9059035" y="6375285"/>
            <a:ext cx="1630758"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bird_3D_-_Pro_W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78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BBC630-0132-4226-9A72-74E898A8773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D49A7D8-3E3A-4B05-9641-31EB3F4D2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00F92C-0B90-4A80-98FA-81D12B77C6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796</TotalTime>
  <Words>2325</Words>
  <Application>Microsoft Office PowerPoint</Application>
  <PresentationFormat>Widescreen</PresentationFormat>
  <Paragraphs>182</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adobe-clean</vt:lpstr>
      <vt:lpstr>Arial</vt:lpstr>
      <vt:lpstr>Brandon Grotesque Regular</vt:lpstr>
      <vt:lpstr>BrandonGrotesque-Regular</vt:lpstr>
      <vt:lpstr>Calibri</vt:lpstr>
      <vt:lpstr>Calibri Light</vt:lpstr>
      <vt:lpstr>Office Theme</vt:lpstr>
      <vt:lpstr>PowerPoint Presentation</vt:lpstr>
      <vt:lpstr>MEET NEIL</vt:lpstr>
      <vt:lpstr> THE HUMAN PROTEOME PROJECT </vt:lpstr>
      <vt:lpstr>THE COMPLEX WORLD OF PROTEINS</vt:lpstr>
      <vt:lpstr>HOW IT WORKS</vt:lpstr>
      <vt:lpstr>TOP-DOWN PROTEOMICS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NEIL BECOME A BIOSCIENTIST?</vt:lpstr>
      <vt:lpstr>PowerPoint Presentation</vt:lpstr>
      <vt:lpstr>NEIL’S TOP TIPS</vt:lpstr>
      <vt:lpstr>PowerPoint Presentation</vt:lpstr>
      <vt:lpstr>One of Neil’s team, Luis ‘Luifer’ Schachner, is working on a creative project translating proteomic data readouts into a visual representation that mirrors the real world.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Morgan</dc:creator>
  <cp:lastModifiedBy>Erica Morgan</cp:lastModifiedBy>
  <cp:revision>3</cp:revision>
  <dcterms:created xsi:type="dcterms:W3CDTF">2021-09-10T11:48:00Z</dcterms:created>
  <dcterms:modified xsi:type="dcterms:W3CDTF">2021-10-19T08:13:01Z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